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Lst>
  <p:notesMasterIdLst>
    <p:notesMasterId r:id="rId67"/>
  </p:notesMasterIdLst>
  <p:handoutMasterIdLst>
    <p:handoutMasterId r:id="rId68"/>
  </p:handoutMasterIdLst>
  <p:sldIdLst>
    <p:sldId id="256" r:id="rId2"/>
    <p:sldId id="257" r:id="rId3"/>
    <p:sldId id="322" r:id="rId4"/>
    <p:sldId id="263" r:id="rId5"/>
    <p:sldId id="271" r:id="rId6"/>
    <p:sldId id="261" r:id="rId7"/>
    <p:sldId id="264" r:id="rId8"/>
    <p:sldId id="335" r:id="rId9"/>
    <p:sldId id="269" r:id="rId10"/>
    <p:sldId id="268" r:id="rId11"/>
    <p:sldId id="286" r:id="rId12"/>
    <p:sldId id="333" r:id="rId13"/>
    <p:sldId id="327" r:id="rId14"/>
    <p:sldId id="328" r:id="rId15"/>
    <p:sldId id="329" r:id="rId16"/>
    <p:sldId id="330" r:id="rId17"/>
    <p:sldId id="331" r:id="rId18"/>
    <p:sldId id="336" r:id="rId19"/>
    <p:sldId id="382" r:id="rId20"/>
    <p:sldId id="373" r:id="rId21"/>
    <p:sldId id="374" r:id="rId22"/>
    <p:sldId id="375" r:id="rId23"/>
    <p:sldId id="376" r:id="rId24"/>
    <p:sldId id="339" r:id="rId25"/>
    <p:sldId id="303" r:id="rId26"/>
    <p:sldId id="315" r:id="rId27"/>
    <p:sldId id="305" r:id="rId28"/>
    <p:sldId id="306" r:id="rId29"/>
    <p:sldId id="307" r:id="rId30"/>
    <p:sldId id="308" r:id="rId31"/>
    <p:sldId id="309" r:id="rId32"/>
    <p:sldId id="313" r:id="rId33"/>
    <p:sldId id="311" r:id="rId34"/>
    <p:sldId id="355" r:id="rId35"/>
    <p:sldId id="379" r:id="rId36"/>
    <p:sldId id="383" r:id="rId37"/>
    <p:sldId id="384" r:id="rId38"/>
    <p:sldId id="380" r:id="rId39"/>
    <p:sldId id="381" r:id="rId40"/>
    <p:sldId id="377" r:id="rId41"/>
    <p:sldId id="363" r:id="rId42"/>
    <p:sldId id="364" r:id="rId43"/>
    <p:sldId id="365" r:id="rId44"/>
    <p:sldId id="366" r:id="rId45"/>
    <p:sldId id="367" r:id="rId46"/>
    <p:sldId id="368" r:id="rId47"/>
    <p:sldId id="369" r:id="rId48"/>
    <p:sldId id="362" r:id="rId49"/>
    <p:sldId id="356" r:id="rId50"/>
    <p:sldId id="358" r:id="rId51"/>
    <p:sldId id="360" r:id="rId52"/>
    <p:sldId id="361" r:id="rId53"/>
    <p:sldId id="371" r:id="rId54"/>
    <p:sldId id="372" r:id="rId55"/>
    <p:sldId id="343" r:id="rId56"/>
    <p:sldId id="344" r:id="rId57"/>
    <p:sldId id="345" r:id="rId58"/>
    <p:sldId id="346" r:id="rId59"/>
    <p:sldId id="347" r:id="rId60"/>
    <p:sldId id="348" r:id="rId61"/>
    <p:sldId id="349" r:id="rId62"/>
    <p:sldId id="350" r:id="rId63"/>
    <p:sldId id="351" r:id="rId64"/>
    <p:sldId id="352" r:id="rId65"/>
    <p:sldId id="353"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8E1F"/>
    <a:srgbClr val="122D94"/>
    <a:srgbClr val="525252"/>
    <a:srgbClr val="4358B0"/>
    <a:srgbClr val="E48131"/>
    <a:srgbClr val="091E49"/>
    <a:srgbClr val="434343"/>
    <a:srgbClr val="132C93"/>
    <a:srgbClr val="F07119"/>
    <a:srgbClr val="E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59" autoAdjust="0"/>
    <p:restoredTop sz="94660"/>
  </p:normalViewPr>
  <p:slideViewPr>
    <p:cSldViewPr snapToGrid="0" snapToObjects="1">
      <p:cViewPr varScale="1">
        <p:scale>
          <a:sx n="181" d="100"/>
          <a:sy n="181" d="100"/>
        </p:scale>
        <p:origin x="-168" y="-112"/>
      </p:cViewPr>
      <p:guideLst>
        <p:guide orient="horz" pos="2160"/>
        <p:guide pos="2880"/>
      </p:guideLst>
    </p:cSldViewPr>
  </p:slideViewPr>
  <p:notesTextViewPr>
    <p:cViewPr>
      <p:scale>
        <a:sx n="100" d="100"/>
        <a:sy n="100" d="100"/>
      </p:scale>
      <p:origin x="0" y="0"/>
    </p:cViewPr>
  </p:notesTextViewPr>
  <p:sorterViewPr>
    <p:cViewPr>
      <p:scale>
        <a:sx n="184" d="100"/>
        <a:sy n="18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1894F4-5327-6048-B7B9-820D161B3482}" type="datetimeFigureOut">
              <a:rPr lang="en-US" smtClean="0"/>
              <a:t>5/31/17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F05811-A952-2E44-A50A-E873FADCA82D}" type="slidenum">
              <a:rPr lang="en-US" smtClean="0"/>
              <a:t>‹#›</a:t>
            </a:fld>
            <a:endParaRPr lang="en-US"/>
          </a:p>
        </p:txBody>
      </p:sp>
    </p:spTree>
    <p:extLst>
      <p:ext uri="{BB962C8B-B14F-4D97-AF65-F5344CB8AC3E}">
        <p14:creationId xmlns:p14="http://schemas.microsoft.com/office/powerpoint/2010/main" val="12923006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ED73DA-6831-A249-9171-70877A3CDC1E}" type="datetimeFigureOut">
              <a:rPr lang="en-US" smtClean="0"/>
              <a:t>5/31/17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30C8CA-7514-B54E-9E76-2F0C1BB5F036}" type="slidenum">
              <a:rPr lang="en-US" smtClean="0"/>
              <a:t>‹#›</a:t>
            </a:fld>
            <a:endParaRPr lang="en-US"/>
          </a:p>
        </p:txBody>
      </p:sp>
    </p:spTree>
    <p:extLst>
      <p:ext uri="{BB962C8B-B14F-4D97-AF65-F5344CB8AC3E}">
        <p14:creationId xmlns:p14="http://schemas.microsoft.com/office/powerpoint/2010/main" val="1452159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30C8CA-7514-B54E-9E76-2F0C1BB5F036}" type="slidenum">
              <a:rPr lang="en-US" smtClean="0"/>
              <a:t>1</a:t>
            </a:fld>
            <a:endParaRPr lang="en-US"/>
          </a:p>
        </p:txBody>
      </p:sp>
    </p:spTree>
    <p:extLst>
      <p:ext uri="{BB962C8B-B14F-4D97-AF65-F5344CB8AC3E}">
        <p14:creationId xmlns:p14="http://schemas.microsoft.com/office/powerpoint/2010/main" val="1480856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30C8CA-7514-B54E-9E76-2F0C1BB5F036}" type="slidenum">
              <a:rPr lang="en-US" smtClean="0"/>
              <a:t>27</a:t>
            </a:fld>
            <a:endParaRPr lang="en-US"/>
          </a:p>
        </p:txBody>
      </p:sp>
    </p:spTree>
    <p:extLst>
      <p:ext uri="{BB962C8B-B14F-4D97-AF65-F5344CB8AC3E}">
        <p14:creationId xmlns:p14="http://schemas.microsoft.com/office/powerpoint/2010/main" val="1483128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on the right side of the grid,</a:t>
            </a:r>
            <a:r>
              <a:rPr lang="en-US" baseline="0" dirty="0" smtClean="0"/>
              <a:t> clicking the cells with data will reveal the details of gene-disease associations. Gap junction 9 is an example of a gene which has been associated to cataracts in both humans and mouse, and you can see that four different alleles in the mouse have all been used as cataract disease models. </a:t>
            </a:r>
            <a:endParaRPr lang="en-US" dirty="0"/>
          </a:p>
        </p:txBody>
      </p:sp>
      <p:sp>
        <p:nvSpPr>
          <p:cNvPr id="4" name="Slide Number Placeholder 3"/>
          <p:cNvSpPr>
            <a:spLocks noGrp="1"/>
          </p:cNvSpPr>
          <p:nvPr>
            <p:ph type="sldNum" sz="quarter" idx="10"/>
          </p:nvPr>
        </p:nvSpPr>
        <p:spPr/>
        <p:txBody>
          <a:bodyPr/>
          <a:lstStyle/>
          <a:p>
            <a:fld id="{B36A8CDA-4721-D142-BAF0-B7876C29ED8A}" type="slidenum">
              <a:rPr lang="en-US" smtClean="0"/>
              <a:t>28</a:t>
            </a:fld>
            <a:endParaRPr lang="en-US"/>
          </a:p>
        </p:txBody>
      </p:sp>
    </p:spTree>
    <p:extLst>
      <p:ext uri="{BB962C8B-B14F-4D97-AF65-F5344CB8AC3E}">
        <p14:creationId xmlns:p14="http://schemas.microsoft.com/office/powerpoint/2010/main" val="952419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with the grid, I’ll remind you that there</a:t>
            </a:r>
            <a:r>
              <a:rPr lang="en-US" baseline="0" dirty="0" smtClean="0"/>
              <a:t> is also a Genes and Diseases tab. </a:t>
            </a:r>
            <a:endParaRPr lang="en-US" dirty="0"/>
          </a:p>
        </p:txBody>
      </p:sp>
      <p:sp>
        <p:nvSpPr>
          <p:cNvPr id="4" name="Slide Number Placeholder 3"/>
          <p:cNvSpPr>
            <a:spLocks noGrp="1"/>
          </p:cNvSpPr>
          <p:nvPr>
            <p:ph type="sldNum" sz="quarter" idx="10"/>
          </p:nvPr>
        </p:nvSpPr>
        <p:spPr/>
        <p:txBody>
          <a:bodyPr/>
          <a:lstStyle/>
          <a:p>
            <a:fld id="{B36A8CDA-4721-D142-BAF0-B7876C29ED8A}" type="slidenum">
              <a:rPr lang="en-US" smtClean="0"/>
              <a:t>29</a:t>
            </a:fld>
            <a:endParaRPr lang="en-US"/>
          </a:p>
        </p:txBody>
      </p:sp>
    </p:spTree>
    <p:extLst>
      <p:ext uri="{BB962C8B-B14F-4D97-AF65-F5344CB8AC3E}">
        <p14:creationId xmlns:p14="http://schemas.microsoft.com/office/powerpoint/2010/main" val="248226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Running a quick “genes” search with these 6 genes</a:t>
            </a:r>
          </a:p>
          <a:p>
            <a:r>
              <a:rPr lang="en-US" b="1" dirty="0" err="1" smtClean="0"/>
              <a:t>Holoprosencephaly</a:t>
            </a:r>
            <a:r>
              <a:rPr lang="en-US" b="1" dirty="0" smtClean="0"/>
              <a:t> - </a:t>
            </a:r>
            <a:r>
              <a:rPr lang="it-IT" dirty="0" smtClean="0"/>
              <a:t>Chr2 q14.2 Chr2:120797291-120992653 (+)</a:t>
            </a:r>
            <a:endParaRPr lang="it-IT" dirty="0"/>
          </a:p>
        </p:txBody>
      </p:sp>
      <p:sp>
        <p:nvSpPr>
          <p:cNvPr id="4" name="Slide Number Placeholder 3"/>
          <p:cNvSpPr>
            <a:spLocks noGrp="1"/>
          </p:cNvSpPr>
          <p:nvPr>
            <p:ph type="sldNum" sz="quarter" idx="10"/>
          </p:nvPr>
        </p:nvSpPr>
        <p:spPr/>
        <p:txBody>
          <a:bodyPr/>
          <a:lstStyle/>
          <a:p>
            <a:fld id="{B36A8CDA-4721-D142-BAF0-B7876C29ED8A}" type="slidenum">
              <a:rPr lang="en-US" smtClean="0"/>
              <a:t>32</a:t>
            </a:fld>
            <a:endParaRPr lang="en-US"/>
          </a:p>
        </p:txBody>
      </p:sp>
    </p:spTree>
    <p:extLst>
      <p:ext uri="{BB962C8B-B14F-4D97-AF65-F5344CB8AC3E}">
        <p14:creationId xmlns:p14="http://schemas.microsoft.com/office/powerpoint/2010/main" val="226631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D468A-1D13-8F41-8E65-F4739C6167FF}" type="slidenum">
              <a:rPr lang="en-US" smtClean="0"/>
              <a:t>42</a:t>
            </a:fld>
            <a:endParaRPr lang="en-US"/>
          </a:p>
        </p:txBody>
      </p:sp>
    </p:spTree>
    <p:extLst>
      <p:ext uri="{BB962C8B-B14F-4D97-AF65-F5344CB8AC3E}">
        <p14:creationId xmlns:p14="http://schemas.microsoft.com/office/powerpoint/2010/main" val="4110350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Running the search returns a table with a pre-defined set of</a:t>
            </a:r>
            <a:r>
              <a:rPr lang="en-US" baseline="0" dirty="0" smtClean="0"/>
              <a:t> columns including ID, ontology namespace, ontology term and evidence.</a:t>
            </a:r>
            <a:endParaRPr lang="en-US" dirty="0"/>
          </a:p>
        </p:txBody>
      </p:sp>
      <p:sp>
        <p:nvSpPr>
          <p:cNvPr id="4" name="Slide Number Placeholder 3"/>
          <p:cNvSpPr>
            <a:spLocks noGrp="1"/>
          </p:cNvSpPr>
          <p:nvPr>
            <p:ph type="sldNum" sz="quarter" idx="10"/>
          </p:nvPr>
        </p:nvSpPr>
        <p:spPr/>
        <p:txBody>
          <a:bodyPr/>
          <a:lstStyle/>
          <a:p>
            <a:fld id="{2F4066D4-669B-1D40-8317-9CA1756DEA61}" type="slidenum">
              <a:rPr lang="en-US" smtClean="0"/>
              <a:t>62</a:t>
            </a:fld>
            <a:endParaRPr lang="en-US"/>
          </a:p>
        </p:txBody>
      </p:sp>
    </p:spTree>
    <p:extLst>
      <p:ext uri="{BB962C8B-B14F-4D97-AF65-F5344CB8AC3E}">
        <p14:creationId xmlns:p14="http://schemas.microsoft.com/office/powerpoint/2010/main" val="4088319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30C8CA-7514-B54E-9E76-2F0C1BB5F036}" type="slidenum">
              <a:rPr lang="en-US" smtClean="0"/>
              <a:t>2</a:t>
            </a:fld>
            <a:endParaRPr lang="en-US"/>
          </a:p>
        </p:txBody>
      </p:sp>
    </p:spTree>
    <p:extLst>
      <p:ext uri="{BB962C8B-B14F-4D97-AF65-F5344CB8AC3E}">
        <p14:creationId xmlns:p14="http://schemas.microsoft.com/office/powerpoint/2010/main" val="20070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MGD</a:t>
            </a:r>
            <a:r>
              <a:rPr lang="en-US" baseline="0" dirty="0" smtClean="0"/>
              <a:t> compares/integrates predictions from </a:t>
            </a:r>
            <a:r>
              <a:rPr lang="en-US" baseline="0" dirty="0" err="1" smtClean="0"/>
              <a:t>Ensembl</a:t>
            </a:r>
            <a:r>
              <a:rPr lang="en-US" baseline="0" dirty="0" smtClean="0"/>
              <a:t>, NCBI, Havana/Vega, produces unified catalog used by NCBI, IMPC</a:t>
            </a:r>
            <a:endParaRPr lang="en-US" dirty="0" smtClean="0"/>
          </a:p>
          <a:p>
            <a:endParaRPr lang="en-US" dirty="0"/>
          </a:p>
        </p:txBody>
      </p:sp>
      <p:sp>
        <p:nvSpPr>
          <p:cNvPr id="4" name="Slide Number Placeholder 3"/>
          <p:cNvSpPr>
            <a:spLocks noGrp="1"/>
          </p:cNvSpPr>
          <p:nvPr>
            <p:ph type="sldNum" sz="quarter" idx="10"/>
          </p:nvPr>
        </p:nvSpPr>
        <p:spPr/>
        <p:txBody>
          <a:bodyPr/>
          <a:lstStyle/>
          <a:p>
            <a:fld id="{B930C8CA-7514-B54E-9E76-2F0C1BB5F036}" type="slidenum">
              <a:rPr lang="en-US" smtClean="0"/>
              <a:t>4</a:t>
            </a:fld>
            <a:endParaRPr lang="en-US"/>
          </a:p>
        </p:txBody>
      </p:sp>
    </p:spTree>
    <p:extLst>
      <p:ext uri="{BB962C8B-B14F-4D97-AF65-F5344CB8AC3E}">
        <p14:creationId xmlns:p14="http://schemas.microsoft.com/office/powerpoint/2010/main" val="423619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30C8CA-7514-B54E-9E76-2F0C1BB5F036}" type="slidenum">
              <a:rPr lang="en-US" smtClean="0"/>
              <a:t>6</a:t>
            </a:fld>
            <a:endParaRPr lang="en-US"/>
          </a:p>
        </p:txBody>
      </p:sp>
    </p:spTree>
    <p:extLst>
      <p:ext uri="{BB962C8B-B14F-4D97-AF65-F5344CB8AC3E}">
        <p14:creationId xmlns:p14="http://schemas.microsoft.com/office/powerpoint/2010/main" val="4076923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used in MGI</a:t>
            </a:r>
            <a:endParaRPr lang="en-US" dirty="0"/>
          </a:p>
        </p:txBody>
      </p:sp>
      <p:sp>
        <p:nvSpPr>
          <p:cNvPr id="4" name="Slide Number Placeholder 3"/>
          <p:cNvSpPr>
            <a:spLocks noGrp="1"/>
          </p:cNvSpPr>
          <p:nvPr>
            <p:ph type="sldNum" sz="quarter" idx="10"/>
          </p:nvPr>
        </p:nvSpPr>
        <p:spPr/>
        <p:txBody>
          <a:bodyPr/>
          <a:lstStyle/>
          <a:p>
            <a:fld id="{B930C8CA-7514-B54E-9E76-2F0C1BB5F036}" type="slidenum">
              <a:rPr lang="en-US" smtClean="0"/>
              <a:t>9</a:t>
            </a:fld>
            <a:endParaRPr lang="en-US"/>
          </a:p>
        </p:txBody>
      </p:sp>
    </p:spTree>
    <p:extLst>
      <p:ext uri="{BB962C8B-B14F-4D97-AF65-F5344CB8AC3E}">
        <p14:creationId xmlns:p14="http://schemas.microsoft.com/office/powerpoint/2010/main" val="776987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few of the many ways to</a:t>
            </a:r>
            <a:r>
              <a:rPr lang="en-US" baseline="0" dirty="0" smtClean="0"/>
              <a:t> look for mouse models on MGI</a:t>
            </a:r>
            <a:endParaRPr lang="en-US" dirty="0"/>
          </a:p>
        </p:txBody>
      </p:sp>
      <p:sp>
        <p:nvSpPr>
          <p:cNvPr id="4" name="Slide Number Placeholder 3"/>
          <p:cNvSpPr>
            <a:spLocks noGrp="1"/>
          </p:cNvSpPr>
          <p:nvPr>
            <p:ph type="sldNum" sz="quarter" idx="10"/>
          </p:nvPr>
        </p:nvSpPr>
        <p:spPr/>
        <p:txBody>
          <a:bodyPr/>
          <a:lstStyle/>
          <a:p>
            <a:fld id="{B930C8CA-7514-B54E-9E76-2F0C1BB5F036}" type="slidenum">
              <a:rPr lang="en-US" smtClean="0"/>
              <a:t>19</a:t>
            </a:fld>
            <a:endParaRPr lang="en-US"/>
          </a:p>
        </p:txBody>
      </p:sp>
    </p:spTree>
    <p:extLst>
      <p:ext uri="{BB962C8B-B14F-4D97-AF65-F5344CB8AC3E}">
        <p14:creationId xmlns:p14="http://schemas.microsoft.com/office/powerpoint/2010/main" val="3044278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30C8CA-7514-B54E-9E76-2F0C1BB5F036}" type="slidenum">
              <a:rPr lang="en-US" smtClean="0"/>
              <a:t>22</a:t>
            </a:fld>
            <a:endParaRPr lang="en-US"/>
          </a:p>
        </p:txBody>
      </p:sp>
    </p:spTree>
    <p:extLst>
      <p:ext uri="{BB962C8B-B14F-4D97-AF65-F5344CB8AC3E}">
        <p14:creationId xmlns:p14="http://schemas.microsoft.com/office/powerpoint/2010/main" val="1753375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Running a quick “genes” search with these 6 genes</a:t>
            </a:r>
            <a:endParaRPr lang="en-US" dirty="0"/>
          </a:p>
        </p:txBody>
      </p:sp>
      <p:sp>
        <p:nvSpPr>
          <p:cNvPr id="4" name="Slide Number Placeholder 3"/>
          <p:cNvSpPr>
            <a:spLocks noGrp="1"/>
          </p:cNvSpPr>
          <p:nvPr>
            <p:ph type="sldNum" sz="quarter" idx="10"/>
          </p:nvPr>
        </p:nvSpPr>
        <p:spPr/>
        <p:txBody>
          <a:bodyPr/>
          <a:lstStyle/>
          <a:p>
            <a:fld id="{B36A8CDA-4721-D142-BAF0-B7876C29ED8A}" type="slidenum">
              <a:rPr lang="en-US" smtClean="0"/>
              <a:t>25</a:t>
            </a:fld>
            <a:endParaRPr lang="en-US"/>
          </a:p>
        </p:txBody>
      </p:sp>
    </p:spTree>
    <p:extLst>
      <p:ext uri="{BB962C8B-B14F-4D97-AF65-F5344CB8AC3E}">
        <p14:creationId xmlns:p14="http://schemas.microsoft.com/office/powerpoint/2010/main" val="226631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930C8CA-7514-B54E-9E76-2F0C1BB5F036}" type="slidenum">
              <a:rPr lang="en-US" smtClean="0"/>
              <a:t>26</a:t>
            </a:fld>
            <a:endParaRPr lang="en-US"/>
          </a:p>
        </p:txBody>
      </p:sp>
    </p:spTree>
    <p:extLst>
      <p:ext uri="{BB962C8B-B14F-4D97-AF65-F5344CB8AC3E}">
        <p14:creationId xmlns:p14="http://schemas.microsoft.com/office/powerpoint/2010/main" val="2062177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A72AE57-81B9-F241-AC5F-DA54D7B077F9}" type="datetime1">
              <a:rPr lang="en-US" smtClean="0"/>
              <a:t>5/31/17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46147-363F-E849-ADE2-ED07A6B7579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3DD62-CA8D-5141-A6AD-F7BF08D5EBD2}" type="datetime1">
              <a:rPr lang="en-US" smtClean="0"/>
              <a:t>5/31/17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46147-363F-E849-ADE2-ED07A6B7579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5412DC-8F4C-2C48-924D-54A9B46FFEE5}" type="datetime1">
              <a:rPr lang="en-US" smtClean="0"/>
              <a:t>5/31/17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46147-363F-E849-ADE2-ED07A6B7579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F8F067-A5B1-484D-A6CE-5EE71CB5CAD8}" type="datetime1">
              <a:rPr lang="en-US" smtClean="0"/>
              <a:t>5/31/17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46147-363F-E849-ADE2-ED07A6B7579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F46DD7-541D-6D42-AE29-739FE1F6E0C1}" type="datetime1">
              <a:rPr lang="en-US" smtClean="0"/>
              <a:t>5/31/17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46147-363F-E849-ADE2-ED07A6B7579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F17AF-527E-DB40-89C4-50301B7E86C7}" type="datetime1">
              <a:rPr lang="en-US" smtClean="0"/>
              <a:t>5/31/17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46147-363F-E849-ADE2-ED07A6B7579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A13266-DE26-8247-A4D7-43DA905667E5}" type="datetime1">
              <a:rPr lang="en-US" smtClean="0"/>
              <a:t>5/31/17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46147-363F-E849-ADE2-ED07A6B7579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D72A8E-DC3C-CF41-A2E9-57128DFFB49F}" type="datetime1">
              <a:rPr lang="en-US" smtClean="0"/>
              <a:t>5/31/17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46147-363F-E849-ADE2-ED07A6B7579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196AC-AA6F-E646-AD05-2F5C7CC33C72}" type="datetime1">
              <a:rPr lang="en-US" smtClean="0"/>
              <a:t>5/31/17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46147-363F-E849-ADE2-ED07A6B7579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6EAE50-D797-E640-A522-7917910B7EBD}" type="datetime1">
              <a:rPr lang="en-US" smtClean="0"/>
              <a:t>5/31/17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46147-363F-E849-ADE2-ED07A6B75794}"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8EAE22EC-B9F4-B242-B4B2-3E27D27213CD}" type="datetime1">
              <a:rPr lang="en-US" smtClean="0"/>
              <a:t>5/31/17</a:t>
            </a:fld>
            <a:endParaRPr lang="en-US"/>
          </a:p>
        </p:txBody>
      </p:sp>
      <p:sp>
        <p:nvSpPr>
          <p:cNvPr id="9" name="Slide Number Placeholder 8"/>
          <p:cNvSpPr>
            <a:spLocks noGrp="1"/>
          </p:cNvSpPr>
          <p:nvPr>
            <p:ph type="sldNum" sz="quarter" idx="11"/>
          </p:nvPr>
        </p:nvSpPr>
        <p:spPr/>
        <p:txBody>
          <a:bodyPr/>
          <a:lstStyle/>
          <a:p>
            <a:fld id="{69E46147-363F-E849-ADE2-ED07A6B75794}"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9E46147-363F-E849-ADE2-ED07A6B75794}"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0FA99905-2B67-BE4E-9A78-CCCEF87235DB}" type="datetime1">
              <a:rPr lang="en-US" smtClean="0"/>
              <a:t>5/31/17</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1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E46147-363F-E849-ADE2-ED07A6B75794}" type="slidenum">
              <a:rPr lang="en-US" smtClean="0"/>
              <a:t>1</a:t>
            </a:fld>
            <a:endParaRPr lang="en-US"/>
          </a:p>
        </p:txBody>
      </p:sp>
      <p:sp>
        <p:nvSpPr>
          <p:cNvPr id="6" name="Title 1"/>
          <p:cNvSpPr txBox="1">
            <a:spLocks/>
          </p:cNvSpPr>
          <p:nvPr/>
        </p:nvSpPr>
        <p:spPr>
          <a:xfrm>
            <a:off x="1391360" y="2169104"/>
            <a:ext cx="5871295" cy="2500139"/>
          </a:xfrm>
          <a:prstGeom prst="rect">
            <a:avLst/>
          </a:prstGeom>
        </p:spPr>
        <p:txBody>
          <a:bodyPr/>
          <a:lstStyle>
            <a:lvl1pPr algn="l" defTabSz="914400" rtl="0" eaLnBrk="1" latinLnBrk="0" hangingPunct="1">
              <a:spcBef>
                <a:spcPct val="0"/>
              </a:spcBef>
              <a:buNone/>
              <a:defRPr sz="4600" kern="1200" cap="none" spc="-100" baseline="0">
                <a:ln>
                  <a:noFill/>
                </a:ln>
                <a:solidFill>
                  <a:schemeClr val="tx1"/>
                </a:solidFill>
                <a:effectLst/>
                <a:latin typeface="+mn-lt"/>
                <a:ea typeface="+mj-ea"/>
                <a:cs typeface="+mj-cs"/>
              </a:defRPr>
            </a:lvl1pPr>
          </a:lstStyle>
          <a:p>
            <a:pPr algn="ctr"/>
            <a:r>
              <a:rPr lang="en-US" sz="6000" dirty="0" smtClean="0">
                <a:solidFill>
                  <a:srgbClr val="091E49"/>
                </a:solidFill>
              </a:rPr>
              <a:t>Mouse Genome Informatics</a:t>
            </a:r>
          </a:p>
          <a:p>
            <a:pPr algn="ctr"/>
            <a:r>
              <a:rPr lang="en-US" sz="3500" dirty="0" err="1" smtClean="0">
                <a:solidFill>
                  <a:srgbClr val="091E49"/>
                </a:solidFill>
              </a:rPr>
              <a:t>www.informatics.jax.org</a:t>
            </a:r>
            <a:endParaRPr lang="en-US" sz="3500" dirty="0" smtClean="0">
              <a:solidFill>
                <a:srgbClr val="091E49"/>
              </a:solidFill>
            </a:endParaRPr>
          </a:p>
        </p:txBody>
      </p:sp>
      <p:sp>
        <p:nvSpPr>
          <p:cNvPr id="2" name="TextBox 1"/>
          <p:cNvSpPr txBox="1"/>
          <p:nvPr/>
        </p:nvSpPr>
        <p:spPr>
          <a:xfrm>
            <a:off x="7262655" y="6412752"/>
            <a:ext cx="1135835" cy="369332"/>
          </a:xfrm>
          <a:prstGeom prst="rect">
            <a:avLst/>
          </a:prstGeom>
          <a:noFill/>
        </p:spPr>
        <p:txBody>
          <a:bodyPr wrap="none" rtlCol="0">
            <a:spAutoFit/>
          </a:bodyPr>
          <a:lstStyle/>
          <a:p>
            <a:r>
              <a:rPr lang="en-US" dirty="0" smtClean="0"/>
              <a:t>June 2017</a:t>
            </a:r>
          </a:p>
        </p:txBody>
      </p:sp>
      <p:pic>
        <p:nvPicPr>
          <p:cNvPr id="3" name="Picture 2" descr="MGI_logo_new.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811" y="114881"/>
            <a:ext cx="2532910" cy="1359328"/>
          </a:xfrm>
          <a:prstGeom prst="rect">
            <a:avLst/>
          </a:prstGeom>
        </p:spPr>
      </p:pic>
    </p:spTree>
    <p:extLst>
      <p:ext uri="{BB962C8B-B14F-4D97-AF65-F5344CB8AC3E}">
        <p14:creationId xmlns:p14="http://schemas.microsoft.com/office/powerpoint/2010/main" val="23485419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25 at 2.08.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717" y="1559585"/>
            <a:ext cx="5421733" cy="5264995"/>
          </a:xfrm>
          <a:prstGeom prst="rect">
            <a:avLst/>
          </a:prstGeom>
          <a:ln>
            <a:solidFill>
              <a:schemeClr val="bg1">
                <a:lumMod val="75000"/>
              </a:schemeClr>
            </a:solidFill>
          </a:ln>
        </p:spPr>
      </p:pic>
      <p:sp>
        <p:nvSpPr>
          <p:cNvPr id="4" name="Slide Number Placeholder 3"/>
          <p:cNvSpPr>
            <a:spLocks noGrp="1"/>
          </p:cNvSpPr>
          <p:nvPr>
            <p:ph type="sldNum" sz="quarter" idx="12"/>
          </p:nvPr>
        </p:nvSpPr>
        <p:spPr/>
        <p:txBody>
          <a:bodyPr/>
          <a:lstStyle/>
          <a:p>
            <a:fld id="{69E46147-363F-E849-ADE2-ED07A6B75794}" type="slidenum">
              <a:rPr lang="en-US" smtClean="0"/>
              <a:t>10</a:t>
            </a:fld>
            <a:endParaRPr lang="en-US"/>
          </a:p>
        </p:txBody>
      </p:sp>
      <p:sp>
        <p:nvSpPr>
          <p:cNvPr id="5" name="Title 2"/>
          <p:cNvSpPr>
            <a:spLocks noGrp="1"/>
          </p:cNvSpPr>
          <p:nvPr>
            <p:ph type="title"/>
          </p:nvPr>
        </p:nvSpPr>
        <p:spPr>
          <a:xfrm>
            <a:off x="457200" y="274638"/>
            <a:ext cx="7620000" cy="1143000"/>
          </a:xfrm>
        </p:spPr>
        <p:txBody>
          <a:bodyPr/>
          <a:lstStyle/>
          <a:p>
            <a:pPr algn="ctr"/>
            <a:r>
              <a:rPr lang="en-US" dirty="0" smtClean="0">
                <a:solidFill>
                  <a:schemeClr val="tx1"/>
                </a:solidFill>
                <a:latin typeface="Arial"/>
                <a:cs typeface="Arial"/>
              </a:rPr>
              <a:t>Structured vocabulary	</a:t>
            </a:r>
            <a:endParaRPr lang="en-US" dirty="0">
              <a:solidFill>
                <a:schemeClr val="tx1"/>
              </a:solidFill>
              <a:latin typeface="Arial"/>
              <a:cs typeface="Arial"/>
            </a:endParaRPr>
          </a:p>
        </p:txBody>
      </p:sp>
      <p:sp>
        <p:nvSpPr>
          <p:cNvPr id="7" name="Shape 71"/>
          <p:cNvSpPr/>
          <p:nvPr/>
        </p:nvSpPr>
        <p:spPr>
          <a:xfrm>
            <a:off x="95052" y="884933"/>
            <a:ext cx="3296101" cy="498548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lstStyle/>
          <a:p>
            <a:pPr marL="312528" indent="-312528">
              <a:spcBef>
                <a:spcPts val="1687"/>
              </a:spcBef>
              <a:buSzPct val="75000"/>
              <a:buChar char="•"/>
              <a:defRPr sz="1800"/>
            </a:pPr>
            <a:r>
              <a:rPr sz="2000" dirty="0">
                <a:latin typeface="Arial"/>
                <a:cs typeface="Arial"/>
              </a:rPr>
              <a:t>Provides unique, stable and well-defined identifiers</a:t>
            </a:r>
          </a:p>
          <a:p>
            <a:pPr marL="625056" lvl="1" indent="-312528">
              <a:spcBef>
                <a:spcPts val="1087"/>
              </a:spcBef>
              <a:buSzPct val="75000"/>
              <a:buChar char="•"/>
              <a:defRPr sz="1800"/>
            </a:pPr>
            <a:r>
              <a:rPr sz="1700" dirty="0">
                <a:latin typeface="Arial"/>
                <a:cs typeface="Arial"/>
              </a:rPr>
              <a:t>Can be read by a computer</a:t>
            </a:r>
          </a:p>
          <a:p>
            <a:pPr marL="625056" lvl="1" indent="-312528">
              <a:spcBef>
                <a:spcPts val="487"/>
              </a:spcBef>
              <a:buSzPct val="75000"/>
              <a:buChar char="•"/>
              <a:defRPr sz="1800"/>
            </a:pPr>
            <a:r>
              <a:rPr sz="1700" dirty="0">
                <a:latin typeface="Arial"/>
                <a:cs typeface="Arial"/>
              </a:rPr>
              <a:t>Allows comparisons</a:t>
            </a:r>
          </a:p>
          <a:p>
            <a:pPr marL="312528" indent="-312528">
              <a:spcBef>
                <a:spcPts val="1687"/>
              </a:spcBef>
              <a:buSzPct val="75000"/>
              <a:buChar char="•"/>
              <a:defRPr sz="1800"/>
            </a:pPr>
            <a:r>
              <a:rPr sz="2000" dirty="0">
                <a:latin typeface="Arial"/>
                <a:cs typeface="Arial"/>
              </a:rPr>
              <a:t>Hierarchical relationships between terms</a:t>
            </a:r>
          </a:p>
          <a:p>
            <a:pPr marL="625056" lvl="1" indent="-312528">
              <a:spcBef>
                <a:spcPts val="1087"/>
              </a:spcBef>
              <a:buSzPct val="75000"/>
              <a:buChar char="•"/>
              <a:defRPr sz="1800"/>
            </a:pPr>
            <a:r>
              <a:rPr sz="1700" dirty="0">
                <a:latin typeface="Arial"/>
                <a:cs typeface="Arial"/>
              </a:rPr>
              <a:t>Variable levels of precision for data annotation and retrieval</a:t>
            </a:r>
          </a:p>
        </p:txBody>
      </p:sp>
      <p:sp>
        <p:nvSpPr>
          <p:cNvPr id="11" name="TextBox 10"/>
          <p:cNvSpPr txBox="1"/>
          <p:nvPr/>
        </p:nvSpPr>
        <p:spPr>
          <a:xfrm>
            <a:off x="5726969" y="1369730"/>
            <a:ext cx="3377848" cy="369332"/>
          </a:xfrm>
          <a:prstGeom prst="rect">
            <a:avLst/>
          </a:prstGeom>
          <a:solidFill>
            <a:srgbClr val="CCFFCC"/>
          </a:solidFill>
          <a:ln>
            <a:solidFill>
              <a:schemeClr val="tx1"/>
            </a:solidFill>
          </a:ln>
        </p:spPr>
        <p:txBody>
          <a:bodyPr wrap="none" rtlCol="0">
            <a:spAutoFit/>
          </a:bodyPr>
          <a:lstStyle/>
          <a:p>
            <a:r>
              <a:rPr lang="en-US" b="1" dirty="0" smtClean="0"/>
              <a:t>Mammalian Phenotype Ontology</a:t>
            </a:r>
            <a:endParaRPr lang="en-US" b="1" dirty="0"/>
          </a:p>
        </p:txBody>
      </p:sp>
    </p:spTree>
    <p:extLst>
      <p:ext uri="{BB962C8B-B14F-4D97-AF65-F5344CB8AC3E}">
        <p14:creationId xmlns:p14="http://schemas.microsoft.com/office/powerpoint/2010/main" val="338967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140489"/>
            <a:ext cx="8429037" cy="1633538"/>
          </a:xfrm>
        </p:spPr>
        <p:txBody>
          <a:bodyPr anchor="ctr">
            <a:normAutofit/>
          </a:bodyPr>
          <a:lstStyle/>
          <a:p>
            <a:pPr algn="ctr"/>
            <a:r>
              <a:rPr lang="en-US" sz="4500" dirty="0" smtClean="0">
                <a:solidFill>
                  <a:srgbClr val="000000"/>
                </a:solidFill>
              </a:rPr>
              <a:t>Quick Search</a:t>
            </a:r>
            <a:endParaRPr lang="en-US" sz="4500" dirty="0">
              <a:solidFill>
                <a:srgbClr val="000000"/>
              </a:solidFill>
            </a:endParaRPr>
          </a:p>
        </p:txBody>
      </p:sp>
      <p:sp>
        <p:nvSpPr>
          <p:cNvPr id="4" name="Slide Number Placeholder 3"/>
          <p:cNvSpPr>
            <a:spLocks noGrp="1"/>
          </p:cNvSpPr>
          <p:nvPr>
            <p:ph type="sldNum" sz="quarter" idx="12"/>
          </p:nvPr>
        </p:nvSpPr>
        <p:spPr/>
        <p:txBody>
          <a:bodyPr/>
          <a:lstStyle/>
          <a:p>
            <a:fld id="{69E46147-363F-E849-ADE2-ED07A6B75794}" type="slidenum">
              <a:rPr lang="en-US" smtClean="0"/>
              <a:t>11</a:t>
            </a:fld>
            <a:endParaRPr lang="en-US"/>
          </a:p>
        </p:txBody>
      </p:sp>
    </p:spTree>
    <p:extLst>
      <p:ext uri="{BB962C8B-B14F-4D97-AF65-F5344CB8AC3E}">
        <p14:creationId xmlns:p14="http://schemas.microsoft.com/office/powerpoint/2010/main" val="9165940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04-19 at 12.30.37 PM.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40143" y="198064"/>
            <a:ext cx="8255350" cy="6385616"/>
          </a:xfrm>
          <a:prstGeom prst="rect">
            <a:avLst/>
          </a:prstGeom>
        </p:spPr>
      </p:pic>
      <p:sp>
        <p:nvSpPr>
          <p:cNvPr id="4" name="Slide Number Placeholder 3"/>
          <p:cNvSpPr>
            <a:spLocks noGrp="1"/>
          </p:cNvSpPr>
          <p:nvPr>
            <p:ph type="sldNum" sz="quarter" idx="12"/>
          </p:nvPr>
        </p:nvSpPr>
        <p:spPr/>
        <p:txBody>
          <a:bodyPr/>
          <a:lstStyle/>
          <a:p>
            <a:fld id="{0D9C8EEB-9AFD-5F42-AE9D-5C6E4E55AD15}" type="slidenum">
              <a:rPr lang="en-US" smtClean="0"/>
              <a:t>12</a:t>
            </a:fld>
            <a:endParaRPr lang="en-US"/>
          </a:p>
        </p:txBody>
      </p:sp>
      <p:sp>
        <p:nvSpPr>
          <p:cNvPr id="7" name="Rectangle 6"/>
          <p:cNvSpPr/>
          <p:nvPr/>
        </p:nvSpPr>
        <p:spPr>
          <a:xfrm>
            <a:off x="1134873" y="1184219"/>
            <a:ext cx="2997200" cy="51646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515184" y="1249796"/>
            <a:ext cx="676087" cy="369332"/>
          </a:xfrm>
          <a:prstGeom prst="rect">
            <a:avLst/>
          </a:prstGeom>
          <a:solidFill>
            <a:srgbClr val="FFFFFF"/>
          </a:solidFill>
          <a:ln>
            <a:solidFill>
              <a:srgbClr val="FF0000"/>
            </a:solidFill>
          </a:ln>
        </p:spPr>
        <p:txBody>
          <a:bodyPr wrap="none" rtlCol="0">
            <a:spAutoFit/>
          </a:bodyPr>
          <a:lstStyle/>
          <a:p>
            <a:r>
              <a:rPr lang="en-US" dirty="0" smtClean="0"/>
              <a:t>Apoe</a:t>
            </a:r>
            <a:endParaRPr lang="en-US" dirty="0"/>
          </a:p>
        </p:txBody>
      </p:sp>
    </p:spTree>
    <p:extLst>
      <p:ext uri="{BB962C8B-B14F-4D97-AF65-F5344CB8AC3E}">
        <p14:creationId xmlns:p14="http://schemas.microsoft.com/office/powerpoint/2010/main" val="25791563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992495" y="-45560"/>
            <a:ext cx="1892197" cy="432808"/>
            <a:chOff x="992495" y="-45560"/>
            <a:chExt cx="1892197" cy="432808"/>
          </a:xfrm>
        </p:grpSpPr>
        <p:sp>
          <p:nvSpPr>
            <p:cNvPr id="6" name="TextBox 5"/>
            <p:cNvSpPr txBox="1"/>
            <p:nvPr/>
          </p:nvSpPr>
          <p:spPr>
            <a:xfrm>
              <a:off x="992495" y="-45560"/>
              <a:ext cx="1787080" cy="369332"/>
            </a:xfrm>
            <a:prstGeom prst="rect">
              <a:avLst/>
            </a:prstGeom>
            <a:noFill/>
          </p:spPr>
          <p:txBody>
            <a:bodyPr wrap="none" rtlCol="0">
              <a:spAutoFit/>
            </a:bodyPr>
            <a:lstStyle/>
            <a:p>
              <a:pPr algn="r"/>
              <a:r>
                <a:rPr lang="en-US" dirty="0" smtClean="0"/>
                <a:t>ID &amp; synonyms</a:t>
              </a:r>
              <a:endParaRPr lang="en-US" dirty="0"/>
            </a:p>
          </p:txBody>
        </p:sp>
        <p:cxnSp>
          <p:nvCxnSpPr>
            <p:cNvPr id="16" name="Straight Connector 15"/>
            <p:cNvCxnSpPr/>
            <p:nvPr/>
          </p:nvCxnSpPr>
          <p:spPr>
            <a:xfrm>
              <a:off x="2884692" y="35156"/>
              <a:ext cx="0" cy="35209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779575" y="173276"/>
              <a:ext cx="105117" cy="343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0" name="Group 89"/>
          <p:cNvGrpSpPr/>
          <p:nvPr/>
        </p:nvGrpSpPr>
        <p:grpSpPr>
          <a:xfrm>
            <a:off x="634577" y="266134"/>
            <a:ext cx="2250115" cy="440025"/>
            <a:chOff x="634577" y="266134"/>
            <a:chExt cx="2250115" cy="440025"/>
          </a:xfrm>
        </p:grpSpPr>
        <p:sp>
          <p:nvSpPr>
            <p:cNvPr id="7" name="TextBox 6"/>
            <p:cNvSpPr txBox="1"/>
            <p:nvPr/>
          </p:nvSpPr>
          <p:spPr>
            <a:xfrm>
              <a:off x="634577" y="266134"/>
              <a:ext cx="2139303" cy="369332"/>
            </a:xfrm>
            <a:prstGeom prst="rect">
              <a:avLst/>
            </a:prstGeom>
            <a:noFill/>
          </p:spPr>
          <p:txBody>
            <a:bodyPr wrap="none" rtlCol="0">
              <a:spAutoFit/>
            </a:bodyPr>
            <a:lstStyle/>
            <a:p>
              <a:pPr algn="r"/>
              <a:r>
                <a:rPr lang="en-US" dirty="0" smtClean="0"/>
                <a:t>Position &amp; homology</a:t>
              </a:r>
              <a:endParaRPr lang="en-US" dirty="0"/>
            </a:p>
          </p:txBody>
        </p:sp>
        <p:cxnSp>
          <p:nvCxnSpPr>
            <p:cNvPr id="17" name="Straight Connector 16"/>
            <p:cNvCxnSpPr/>
            <p:nvPr/>
          </p:nvCxnSpPr>
          <p:spPr>
            <a:xfrm>
              <a:off x="2884692" y="415723"/>
              <a:ext cx="0" cy="29043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767760" y="495450"/>
              <a:ext cx="113899" cy="8542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1" name="Group 90"/>
          <p:cNvGrpSpPr/>
          <p:nvPr/>
        </p:nvGrpSpPr>
        <p:grpSpPr>
          <a:xfrm>
            <a:off x="1408812" y="791581"/>
            <a:ext cx="1475880" cy="1496007"/>
            <a:chOff x="1408812" y="791581"/>
            <a:chExt cx="1475880" cy="1496007"/>
          </a:xfrm>
        </p:grpSpPr>
        <p:cxnSp>
          <p:nvCxnSpPr>
            <p:cNvPr id="19" name="Straight Connector 18"/>
            <p:cNvCxnSpPr/>
            <p:nvPr/>
          </p:nvCxnSpPr>
          <p:spPr>
            <a:xfrm>
              <a:off x="2884692" y="791581"/>
              <a:ext cx="0" cy="149600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408812" y="1185081"/>
              <a:ext cx="1370763" cy="646331"/>
            </a:xfrm>
            <a:prstGeom prst="rect">
              <a:avLst/>
            </a:prstGeom>
            <a:noFill/>
          </p:spPr>
          <p:txBody>
            <a:bodyPr wrap="none" rtlCol="0">
              <a:spAutoFit/>
            </a:bodyPr>
            <a:lstStyle/>
            <a:p>
              <a:pPr algn="r"/>
              <a:r>
                <a:rPr lang="en-US" dirty="0" smtClean="0"/>
                <a:t>Diseases &amp; </a:t>
              </a:r>
            </a:p>
            <a:p>
              <a:pPr algn="r"/>
              <a:r>
                <a:rPr lang="en-US" dirty="0" smtClean="0"/>
                <a:t>alleles</a:t>
              </a:r>
              <a:endParaRPr lang="en-US" dirty="0"/>
            </a:p>
          </p:txBody>
        </p:sp>
        <p:cxnSp>
          <p:nvCxnSpPr>
            <p:cNvPr id="44" name="Straight Connector 43"/>
            <p:cNvCxnSpPr/>
            <p:nvPr/>
          </p:nvCxnSpPr>
          <p:spPr>
            <a:xfrm>
              <a:off x="2779575" y="1531025"/>
              <a:ext cx="105117" cy="436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999934" y="2373985"/>
            <a:ext cx="1884758" cy="1054303"/>
            <a:chOff x="999934" y="2373985"/>
            <a:chExt cx="1884758" cy="1054303"/>
          </a:xfrm>
        </p:grpSpPr>
        <p:sp>
          <p:nvSpPr>
            <p:cNvPr id="10" name="TextBox 9"/>
            <p:cNvSpPr txBox="1"/>
            <p:nvPr/>
          </p:nvSpPr>
          <p:spPr>
            <a:xfrm>
              <a:off x="999934" y="2691529"/>
              <a:ext cx="1779641" cy="369332"/>
            </a:xfrm>
            <a:prstGeom prst="rect">
              <a:avLst/>
            </a:prstGeom>
            <a:noFill/>
          </p:spPr>
          <p:txBody>
            <a:bodyPr wrap="none" rtlCol="0">
              <a:spAutoFit/>
            </a:bodyPr>
            <a:lstStyle/>
            <a:p>
              <a:pPr algn="r"/>
              <a:r>
                <a:rPr lang="en-US" dirty="0" smtClean="0"/>
                <a:t>Function (GO)</a:t>
              </a:r>
              <a:endParaRPr lang="en-US" dirty="0"/>
            </a:p>
          </p:txBody>
        </p:sp>
        <p:cxnSp>
          <p:nvCxnSpPr>
            <p:cNvPr id="24" name="Straight Connector 23"/>
            <p:cNvCxnSpPr/>
            <p:nvPr/>
          </p:nvCxnSpPr>
          <p:spPr>
            <a:xfrm>
              <a:off x="2884692" y="2373985"/>
              <a:ext cx="0" cy="105430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779575" y="2893280"/>
              <a:ext cx="105117" cy="282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3" name="Group 92"/>
          <p:cNvGrpSpPr/>
          <p:nvPr/>
        </p:nvGrpSpPr>
        <p:grpSpPr>
          <a:xfrm>
            <a:off x="1324442" y="3502321"/>
            <a:ext cx="1560250" cy="1201609"/>
            <a:chOff x="1324442" y="3502321"/>
            <a:chExt cx="1560250" cy="1201609"/>
          </a:xfrm>
        </p:grpSpPr>
        <p:sp>
          <p:nvSpPr>
            <p:cNvPr id="11" name="TextBox 10"/>
            <p:cNvSpPr txBox="1"/>
            <p:nvPr/>
          </p:nvSpPr>
          <p:spPr>
            <a:xfrm>
              <a:off x="1324442" y="3799279"/>
              <a:ext cx="1455133" cy="646331"/>
            </a:xfrm>
            <a:prstGeom prst="rect">
              <a:avLst/>
            </a:prstGeom>
            <a:noFill/>
          </p:spPr>
          <p:txBody>
            <a:bodyPr wrap="none" rtlCol="0">
              <a:spAutoFit/>
            </a:bodyPr>
            <a:lstStyle/>
            <a:p>
              <a:pPr algn="r"/>
              <a:r>
                <a:rPr lang="en-US" dirty="0" smtClean="0"/>
                <a:t>Expression &amp;</a:t>
              </a:r>
            </a:p>
            <a:p>
              <a:pPr algn="r"/>
              <a:r>
                <a:rPr lang="en-US" dirty="0" smtClean="0"/>
                <a:t>interactions</a:t>
              </a:r>
              <a:endParaRPr lang="en-US" dirty="0"/>
            </a:p>
          </p:txBody>
        </p:sp>
        <p:cxnSp>
          <p:nvCxnSpPr>
            <p:cNvPr id="25" name="Straight Connector 24"/>
            <p:cNvCxnSpPr/>
            <p:nvPr/>
          </p:nvCxnSpPr>
          <p:spPr>
            <a:xfrm>
              <a:off x="2884692" y="3502321"/>
              <a:ext cx="0" cy="120160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11" idx="3"/>
            </p:cNvCxnSpPr>
            <p:nvPr/>
          </p:nvCxnSpPr>
          <p:spPr>
            <a:xfrm flipV="1">
              <a:off x="2779575" y="3979333"/>
              <a:ext cx="105117" cy="14311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4" name="Group 93"/>
          <p:cNvGrpSpPr/>
          <p:nvPr/>
        </p:nvGrpSpPr>
        <p:grpSpPr>
          <a:xfrm>
            <a:off x="934236" y="4817827"/>
            <a:ext cx="1950456" cy="1070628"/>
            <a:chOff x="934236" y="4817827"/>
            <a:chExt cx="1950456" cy="1070628"/>
          </a:xfrm>
        </p:grpSpPr>
        <p:sp>
          <p:nvSpPr>
            <p:cNvPr id="12" name="TextBox 11"/>
            <p:cNvSpPr txBox="1"/>
            <p:nvPr/>
          </p:nvSpPr>
          <p:spPr>
            <a:xfrm>
              <a:off x="934236" y="4963149"/>
              <a:ext cx="1845339" cy="646331"/>
            </a:xfrm>
            <a:prstGeom prst="rect">
              <a:avLst/>
            </a:prstGeom>
            <a:noFill/>
          </p:spPr>
          <p:txBody>
            <a:bodyPr wrap="none" rtlCol="0">
              <a:spAutoFit/>
            </a:bodyPr>
            <a:lstStyle/>
            <a:p>
              <a:pPr algn="r"/>
              <a:r>
                <a:rPr lang="en-US" dirty="0" smtClean="0"/>
                <a:t>Sequences &amp;</a:t>
              </a:r>
              <a:br>
                <a:rPr lang="en-US" dirty="0" smtClean="0"/>
              </a:br>
              <a:r>
                <a:rPr lang="en-US" dirty="0" smtClean="0"/>
                <a:t>polymorphisms</a:t>
              </a:r>
              <a:endParaRPr lang="en-US" dirty="0"/>
            </a:p>
          </p:txBody>
        </p:sp>
        <p:cxnSp>
          <p:nvCxnSpPr>
            <p:cNvPr id="27" name="Straight Connector 26"/>
            <p:cNvCxnSpPr/>
            <p:nvPr/>
          </p:nvCxnSpPr>
          <p:spPr>
            <a:xfrm>
              <a:off x="2884692" y="4817827"/>
              <a:ext cx="0" cy="107062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779575" y="5383129"/>
              <a:ext cx="105117" cy="353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5" name="Group 94"/>
          <p:cNvGrpSpPr/>
          <p:nvPr/>
        </p:nvGrpSpPr>
        <p:grpSpPr>
          <a:xfrm>
            <a:off x="1170553" y="5842966"/>
            <a:ext cx="1714139" cy="660531"/>
            <a:chOff x="1170553" y="5842966"/>
            <a:chExt cx="1714139" cy="660531"/>
          </a:xfrm>
        </p:grpSpPr>
        <p:sp>
          <p:nvSpPr>
            <p:cNvPr id="13" name="TextBox 12"/>
            <p:cNvSpPr txBox="1"/>
            <p:nvPr/>
          </p:nvSpPr>
          <p:spPr>
            <a:xfrm>
              <a:off x="1170553" y="5842966"/>
              <a:ext cx="1609022" cy="646331"/>
            </a:xfrm>
            <a:prstGeom prst="rect">
              <a:avLst/>
            </a:prstGeom>
            <a:noFill/>
          </p:spPr>
          <p:txBody>
            <a:bodyPr wrap="none" rtlCol="0">
              <a:spAutoFit/>
            </a:bodyPr>
            <a:lstStyle/>
            <a:p>
              <a:pPr algn="r"/>
              <a:r>
                <a:rPr lang="en-US" dirty="0" smtClean="0"/>
                <a:t>Protein links &amp;</a:t>
              </a:r>
            </a:p>
            <a:p>
              <a:pPr algn="r"/>
              <a:r>
                <a:rPr lang="en-US" dirty="0" smtClean="0"/>
                <a:t>reagents</a:t>
              </a:r>
              <a:endParaRPr lang="en-US" dirty="0"/>
            </a:p>
          </p:txBody>
        </p:sp>
        <p:cxnSp>
          <p:nvCxnSpPr>
            <p:cNvPr id="29" name="Straight Connector 28"/>
            <p:cNvCxnSpPr/>
            <p:nvPr/>
          </p:nvCxnSpPr>
          <p:spPr>
            <a:xfrm>
              <a:off x="2884692" y="5922624"/>
              <a:ext cx="0" cy="5808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779575" y="6084582"/>
              <a:ext cx="105117" cy="8918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6" name="Group 95"/>
          <p:cNvGrpSpPr/>
          <p:nvPr/>
        </p:nvGrpSpPr>
        <p:grpSpPr>
          <a:xfrm>
            <a:off x="1320822" y="6473060"/>
            <a:ext cx="1563870" cy="369332"/>
            <a:chOff x="1320822" y="6473060"/>
            <a:chExt cx="1563870" cy="369332"/>
          </a:xfrm>
        </p:grpSpPr>
        <p:sp>
          <p:nvSpPr>
            <p:cNvPr id="14" name="TextBox 13"/>
            <p:cNvSpPr txBox="1"/>
            <p:nvPr/>
          </p:nvSpPr>
          <p:spPr>
            <a:xfrm>
              <a:off x="1320822" y="6473060"/>
              <a:ext cx="1445565" cy="369332"/>
            </a:xfrm>
            <a:prstGeom prst="rect">
              <a:avLst/>
            </a:prstGeom>
            <a:noFill/>
          </p:spPr>
          <p:txBody>
            <a:bodyPr wrap="none" rtlCol="0">
              <a:spAutoFit/>
            </a:bodyPr>
            <a:lstStyle/>
            <a:p>
              <a:pPr algn="r"/>
              <a:r>
                <a:rPr lang="en-US" dirty="0" smtClean="0"/>
                <a:t>References</a:t>
              </a:r>
              <a:endParaRPr lang="en-US" dirty="0"/>
            </a:p>
          </p:txBody>
        </p:sp>
        <p:cxnSp>
          <p:nvCxnSpPr>
            <p:cNvPr id="32" name="Straight Connector 31"/>
            <p:cNvCxnSpPr/>
            <p:nvPr/>
          </p:nvCxnSpPr>
          <p:spPr>
            <a:xfrm>
              <a:off x="2884692" y="6703286"/>
              <a:ext cx="0" cy="11788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766387" y="6708981"/>
              <a:ext cx="118305" cy="5695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0D9C8EEB-9AFD-5F42-AE9D-5C6E4E55AD15}" type="slidenum">
              <a:rPr lang="en-US" smtClean="0"/>
              <a:t>13</a:t>
            </a:fld>
            <a:endParaRPr lang="en-US"/>
          </a:p>
        </p:txBody>
      </p:sp>
      <p:pic>
        <p:nvPicPr>
          <p:cNvPr id="4" name="Picture 3" descr="Screen Shot 2016-06-05 at 11.42.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764" y="22862"/>
            <a:ext cx="4378224" cy="4600846"/>
          </a:xfrm>
          <a:prstGeom prst="rect">
            <a:avLst/>
          </a:prstGeom>
        </p:spPr>
      </p:pic>
      <p:sp>
        <p:nvSpPr>
          <p:cNvPr id="63" name="Rectangle 62"/>
          <p:cNvSpPr/>
          <p:nvPr/>
        </p:nvSpPr>
        <p:spPr>
          <a:xfrm>
            <a:off x="471615" y="746022"/>
            <a:ext cx="8098533" cy="1543299"/>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Screen Shot 2016-06-05 at 11.50.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763" y="4594171"/>
            <a:ext cx="4378225" cy="2250951"/>
          </a:xfrm>
          <a:prstGeom prst="rect">
            <a:avLst/>
          </a:prstGeom>
        </p:spPr>
      </p:pic>
    </p:spTree>
    <p:extLst>
      <p:ext uri="{BB962C8B-B14F-4D97-AF65-F5344CB8AC3E}">
        <p14:creationId xmlns:p14="http://schemas.microsoft.com/office/powerpoint/2010/main" val="883834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500"/>
                                        <p:tgtEl>
                                          <p:spTgt spid="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fade">
                                      <p:cBhvr>
                                        <p:cTn id="22" dur="500"/>
                                        <p:tgtEl>
                                          <p:spTgt spid="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fade">
                                      <p:cBhvr>
                                        <p:cTn id="32" dur="500"/>
                                        <p:tgtEl>
                                          <p:spTgt spid="9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6"/>
                                        </p:tgtEl>
                                        <p:attrNameLst>
                                          <p:attrName>style.visibility</p:attrName>
                                        </p:attrNameLst>
                                      </p:cBhvr>
                                      <p:to>
                                        <p:strVal val="visible"/>
                                      </p:to>
                                    </p:set>
                                    <p:animEffect transition="in" filter="fade">
                                      <p:cBhvr>
                                        <p:cTn id="37" dur="500"/>
                                        <p:tgtEl>
                                          <p:spTgt spid="9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additive="base">
                                        <p:cTn id="42" dur="500" fill="hold"/>
                                        <p:tgtEl>
                                          <p:spTgt spid="63"/>
                                        </p:tgtEl>
                                        <p:attrNameLst>
                                          <p:attrName>ppt_x</p:attrName>
                                        </p:attrNameLst>
                                      </p:cBhvr>
                                      <p:tavLst>
                                        <p:tav tm="0">
                                          <p:val>
                                            <p:strVal val="0-#ppt_w/2"/>
                                          </p:val>
                                        </p:tav>
                                        <p:tav tm="100000">
                                          <p:val>
                                            <p:strVal val="#ppt_x"/>
                                          </p:val>
                                        </p:tav>
                                      </p:tavLst>
                                    </p:anim>
                                    <p:anim calcmode="lin" valueType="num">
                                      <p:cBhvr additive="base">
                                        <p:cTn id="43"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6-06-05 at 2.08.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4" y="1138020"/>
            <a:ext cx="8350628" cy="452601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0" y="17508"/>
            <a:ext cx="8623228" cy="1143000"/>
          </a:xfrm>
        </p:spPr>
        <p:txBody>
          <a:bodyPr/>
          <a:lstStyle/>
          <a:p>
            <a:r>
              <a:rPr lang="en-US" sz="3500" dirty="0" smtClean="0">
                <a:solidFill>
                  <a:schemeClr val="tx1"/>
                </a:solidFill>
                <a:latin typeface="Arial"/>
                <a:cs typeface="Arial"/>
              </a:rPr>
              <a:t>Alleles, phenotypes and associated diseases</a:t>
            </a:r>
            <a:endParaRPr lang="en-US" sz="3500" dirty="0">
              <a:solidFill>
                <a:schemeClr val="tx1"/>
              </a:solidFill>
              <a:latin typeface="Arial"/>
              <a:cs typeface="Arial"/>
            </a:endParaRPr>
          </a:p>
        </p:txBody>
      </p:sp>
      <p:sp>
        <p:nvSpPr>
          <p:cNvPr id="3" name="Slide Number Placeholder 2"/>
          <p:cNvSpPr>
            <a:spLocks noGrp="1"/>
          </p:cNvSpPr>
          <p:nvPr>
            <p:ph type="sldNum" sz="quarter" idx="12"/>
          </p:nvPr>
        </p:nvSpPr>
        <p:spPr/>
        <p:txBody>
          <a:bodyPr/>
          <a:lstStyle/>
          <a:p>
            <a:fld id="{0D9C8EEB-9AFD-5F42-AE9D-5C6E4E55AD15}" type="slidenum">
              <a:rPr lang="en-US" smtClean="0"/>
              <a:t>14</a:t>
            </a:fld>
            <a:endParaRPr lang="en-US"/>
          </a:p>
        </p:txBody>
      </p:sp>
      <p:sp>
        <p:nvSpPr>
          <p:cNvPr id="5" name="Rectangle 4"/>
          <p:cNvSpPr/>
          <p:nvPr/>
        </p:nvSpPr>
        <p:spPr>
          <a:xfrm>
            <a:off x="1811697" y="1154794"/>
            <a:ext cx="3587635" cy="2540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336431" y="1482014"/>
            <a:ext cx="4390134" cy="1232641"/>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005070" y="5274487"/>
            <a:ext cx="7206902" cy="574213"/>
            <a:chOff x="1005070" y="5274487"/>
            <a:chExt cx="7206902" cy="574213"/>
          </a:xfrm>
        </p:grpSpPr>
        <p:sp>
          <p:nvSpPr>
            <p:cNvPr id="12" name="Rectangle 11"/>
            <p:cNvSpPr/>
            <p:nvPr/>
          </p:nvSpPr>
          <p:spPr>
            <a:xfrm>
              <a:off x="1005070" y="5274487"/>
              <a:ext cx="7206902" cy="327219"/>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001710" y="5479368"/>
              <a:ext cx="2006642" cy="369332"/>
            </a:xfrm>
            <a:prstGeom prst="rect">
              <a:avLst/>
            </a:prstGeom>
            <a:solidFill>
              <a:srgbClr val="FFFF00"/>
            </a:solidFill>
            <a:ln w="19050" cmpd="sng">
              <a:solidFill>
                <a:schemeClr val="tx1"/>
              </a:solidFill>
            </a:ln>
          </p:spPr>
          <p:txBody>
            <a:bodyPr wrap="none" rtlCol="0">
              <a:spAutoFit/>
            </a:bodyPr>
            <a:lstStyle/>
            <a:p>
              <a:r>
                <a:rPr lang="en-US" dirty="0" smtClean="0"/>
                <a:t>Mutation Summary</a:t>
              </a:r>
              <a:endParaRPr lang="en-US" dirty="0"/>
            </a:p>
          </p:txBody>
        </p:sp>
      </p:grpSp>
      <p:grpSp>
        <p:nvGrpSpPr>
          <p:cNvPr id="7" name="Group 6"/>
          <p:cNvGrpSpPr/>
          <p:nvPr/>
        </p:nvGrpSpPr>
        <p:grpSpPr>
          <a:xfrm>
            <a:off x="997279" y="3864321"/>
            <a:ext cx="5873287" cy="1347837"/>
            <a:chOff x="997279" y="3864321"/>
            <a:chExt cx="5873287" cy="1347837"/>
          </a:xfrm>
        </p:grpSpPr>
        <p:sp>
          <p:nvSpPr>
            <p:cNvPr id="13" name="Rectangle 12"/>
            <p:cNvSpPr/>
            <p:nvPr/>
          </p:nvSpPr>
          <p:spPr>
            <a:xfrm>
              <a:off x="997279" y="3864321"/>
              <a:ext cx="4160525" cy="1347837"/>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998389" y="4174470"/>
              <a:ext cx="1872177" cy="369332"/>
            </a:xfrm>
            <a:prstGeom prst="rect">
              <a:avLst/>
            </a:prstGeom>
            <a:solidFill>
              <a:srgbClr val="FFFF00"/>
            </a:solidFill>
            <a:ln w="19050" cmpd="sng">
              <a:solidFill>
                <a:schemeClr val="tx1"/>
              </a:solidFill>
            </a:ln>
          </p:spPr>
          <p:txBody>
            <a:bodyPr wrap="none" rtlCol="0">
              <a:spAutoFit/>
            </a:bodyPr>
            <a:lstStyle/>
            <a:p>
              <a:r>
                <a:rPr lang="en-US" dirty="0" smtClean="0"/>
                <a:t>Phenotype ribbon</a:t>
              </a:r>
              <a:endParaRPr lang="en-US" dirty="0"/>
            </a:p>
          </p:txBody>
        </p:sp>
      </p:grpSp>
      <p:sp>
        <p:nvSpPr>
          <p:cNvPr id="18" name="Oval 17"/>
          <p:cNvSpPr/>
          <p:nvPr/>
        </p:nvSpPr>
        <p:spPr>
          <a:xfrm>
            <a:off x="4789021" y="2970975"/>
            <a:ext cx="1704556" cy="302923"/>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Oval 18"/>
          <p:cNvSpPr/>
          <p:nvPr/>
        </p:nvSpPr>
        <p:spPr>
          <a:xfrm>
            <a:off x="1479819" y="2691354"/>
            <a:ext cx="2167294" cy="302923"/>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46840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992495" y="-45560"/>
            <a:ext cx="1892197" cy="432808"/>
            <a:chOff x="992495" y="-45560"/>
            <a:chExt cx="1892197" cy="432808"/>
          </a:xfrm>
        </p:grpSpPr>
        <p:sp>
          <p:nvSpPr>
            <p:cNvPr id="6" name="TextBox 5"/>
            <p:cNvSpPr txBox="1"/>
            <p:nvPr/>
          </p:nvSpPr>
          <p:spPr>
            <a:xfrm>
              <a:off x="992495" y="-45560"/>
              <a:ext cx="1787080" cy="369332"/>
            </a:xfrm>
            <a:prstGeom prst="rect">
              <a:avLst/>
            </a:prstGeom>
            <a:noFill/>
          </p:spPr>
          <p:txBody>
            <a:bodyPr wrap="none" rtlCol="0">
              <a:spAutoFit/>
            </a:bodyPr>
            <a:lstStyle/>
            <a:p>
              <a:pPr algn="r"/>
              <a:r>
                <a:rPr lang="en-US" dirty="0" smtClean="0"/>
                <a:t>ID &amp; synonyms</a:t>
              </a:r>
              <a:endParaRPr lang="en-US" dirty="0"/>
            </a:p>
          </p:txBody>
        </p:sp>
        <p:cxnSp>
          <p:nvCxnSpPr>
            <p:cNvPr id="16" name="Straight Connector 15"/>
            <p:cNvCxnSpPr/>
            <p:nvPr/>
          </p:nvCxnSpPr>
          <p:spPr>
            <a:xfrm>
              <a:off x="2884692" y="35156"/>
              <a:ext cx="0" cy="35209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779575" y="173276"/>
              <a:ext cx="105117" cy="343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0" name="Group 89"/>
          <p:cNvGrpSpPr/>
          <p:nvPr/>
        </p:nvGrpSpPr>
        <p:grpSpPr>
          <a:xfrm>
            <a:off x="634577" y="266134"/>
            <a:ext cx="2250115" cy="440025"/>
            <a:chOff x="634577" y="266134"/>
            <a:chExt cx="2250115" cy="440025"/>
          </a:xfrm>
        </p:grpSpPr>
        <p:sp>
          <p:nvSpPr>
            <p:cNvPr id="7" name="TextBox 6"/>
            <p:cNvSpPr txBox="1"/>
            <p:nvPr/>
          </p:nvSpPr>
          <p:spPr>
            <a:xfrm>
              <a:off x="634577" y="266134"/>
              <a:ext cx="2139303" cy="369332"/>
            </a:xfrm>
            <a:prstGeom prst="rect">
              <a:avLst/>
            </a:prstGeom>
            <a:noFill/>
          </p:spPr>
          <p:txBody>
            <a:bodyPr wrap="none" rtlCol="0">
              <a:spAutoFit/>
            </a:bodyPr>
            <a:lstStyle/>
            <a:p>
              <a:pPr algn="r"/>
              <a:r>
                <a:rPr lang="en-US" dirty="0" smtClean="0"/>
                <a:t>Position &amp; homology</a:t>
              </a:r>
              <a:endParaRPr lang="en-US" dirty="0"/>
            </a:p>
          </p:txBody>
        </p:sp>
        <p:cxnSp>
          <p:nvCxnSpPr>
            <p:cNvPr id="17" name="Straight Connector 16"/>
            <p:cNvCxnSpPr/>
            <p:nvPr/>
          </p:nvCxnSpPr>
          <p:spPr>
            <a:xfrm>
              <a:off x="2884692" y="415723"/>
              <a:ext cx="0" cy="29043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767760" y="495450"/>
              <a:ext cx="113899" cy="8542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1" name="Group 90"/>
          <p:cNvGrpSpPr/>
          <p:nvPr/>
        </p:nvGrpSpPr>
        <p:grpSpPr>
          <a:xfrm>
            <a:off x="1408812" y="791581"/>
            <a:ext cx="1475880" cy="1496007"/>
            <a:chOff x="1408812" y="791581"/>
            <a:chExt cx="1475880" cy="1496007"/>
          </a:xfrm>
        </p:grpSpPr>
        <p:cxnSp>
          <p:nvCxnSpPr>
            <p:cNvPr id="19" name="Straight Connector 18"/>
            <p:cNvCxnSpPr/>
            <p:nvPr/>
          </p:nvCxnSpPr>
          <p:spPr>
            <a:xfrm>
              <a:off x="2884692" y="791581"/>
              <a:ext cx="0" cy="149600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408812" y="1185081"/>
              <a:ext cx="1370763" cy="646331"/>
            </a:xfrm>
            <a:prstGeom prst="rect">
              <a:avLst/>
            </a:prstGeom>
            <a:noFill/>
          </p:spPr>
          <p:txBody>
            <a:bodyPr wrap="none" rtlCol="0">
              <a:spAutoFit/>
            </a:bodyPr>
            <a:lstStyle/>
            <a:p>
              <a:pPr algn="r"/>
              <a:r>
                <a:rPr lang="en-US" dirty="0" smtClean="0"/>
                <a:t>Diseases &amp; </a:t>
              </a:r>
            </a:p>
            <a:p>
              <a:pPr algn="r"/>
              <a:r>
                <a:rPr lang="en-US" dirty="0" smtClean="0"/>
                <a:t>alleles</a:t>
              </a:r>
              <a:endParaRPr lang="en-US" dirty="0"/>
            </a:p>
          </p:txBody>
        </p:sp>
        <p:cxnSp>
          <p:nvCxnSpPr>
            <p:cNvPr id="44" name="Straight Connector 43"/>
            <p:cNvCxnSpPr/>
            <p:nvPr/>
          </p:nvCxnSpPr>
          <p:spPr>
            <a:xfrm>
              <a:off x="2779575" y="1531025"/>
              <a:ext cx="105117" cy="436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999934" y="2373985"/>
            <a:ext cx="1884758" cy="1054303"/>
            <a:chOff x="999934" y="2373985"/>
            <a:chExt cx="1884758" cy="1054303"/>
          </a:xfrm>
        </p:grpSpPr>
        <p:sp>
          <p:nvSpPr>
            <p:cNvPr id="10" name="TextBox 9"/>
            <p:cNvSpPr txBox="1"/>
            <p:nvPr/>
          </p:nvSpPr>
          <p:spPr>
            <a:xfrm>
              <a:off x="999934" y="2691529"/>
              <a:ext cx="1779641" cy="369332"/>
            </a:xfrm>
            <a:prstGeom prst="rect">
              <a:avLst/>
            </a:prstGeom>
            <a:noFill/>
          </p:spPr>
          <p:txBody>
            <a:bodyPr wrap="none" rtlCol="0">
              <a:spAutoFit/>
            </a:bodyPr>
            <a:lstStyle/>
            <a:p>
              <a:pPr algn="r"/>
              <a:r>
                <a:rPr lang="en-US" dirty="0" smtClean="0"/>
                <a:t>Function (GO)</a:t>
              </a:r>
              <a:endParaRPr lang="en-US" dirty="0"/>
            </a:p>
          </p:txBody>
        </p:sp>
        <p:cxnSp>
          <p:nvCxnSpPr>
            <p:cNvPr id="24" name="Straight Connector 23"/>
            <p:cNvCxnSpPr/>
            <p:nvPr/>
          </p:nvCxnSpPr>
          <p:spPr>
            <a:xfrm>
              <a:off x="2884692" y="2373985"/>
              <a:ext cx="0" cy="105430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779575" y="2893280"/>
              <a:ext cx="105117" cy="282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3" name="Group 92"/>
          <p:cNvGrpSpPr/>
          <p:nvPr/>
        </p:nvGrpSpPr>
        <p:grpSpPr>
          <a:xfrm>
            <a:off x="1324442" y="3502321"/>
            <a:ext cx="1560250" cy="1201609"/>
            <a:chOff x="1324442" y="3502321"/>
            <a:chExt cx="1560250" cy="1201609"/>
          </a:xfrm>
        </p:grpSpPr>
        <p:sp>
          <p:nvSpPr>
            <p:cNvPr id="11" name="TextBox 10"/>
            <p:cNvSpPr txBox="1"/>
            <p:nvPr/>
          </p:nvSpPr>
          <p:spPr>
            <a:xfrm>
              <a:off x="1324442" y="3799279"/>
              <a:ext cx="1455133" cy="646331"/>
            </a:xfrm>
            <a:prstGeom prst="rect">
              <a:avLst/>
            </a:prstGeom>
            <a:noFill/>
          </p:spPr>
          <p:txBody>
            <a:bodyPr wrap="none" rtlCol="0">
              <a:spAutoFit/>
            </a:bodyPr>
            <a:lstStyle/>
            <a:p>
              <a:pPr algn="r"/>
              <a:r>
                <a:rPr lang="en-US" dirty="0" smtClean="0"/>
                <a:t>Expression &amp;</a:t>
              </a:r>
            </a:p>
            <a:p>
              <a:pPr algn="r"/>
              <a:r>
                <a:rPr lang="en-US" dirty="0" smtClean="0"/>
                <a:t>interactions</a:t>
              </a:r>
              <a:endParaRPr lang="en-US" dirty="0"/>
            </a:p>
          </p:txBody>
        </p:sp>
        <p:cxnSp>
          <p:nvCxnSpPr>
            <p:cNvPr id="25" name="Straight Connector 24"/>
            <p:cNvCxnSpPr/>
            <p:nvPr/>
          </p:nvCxnSpPr>
          <p:spPr>
            <a:xfrm>
              <a:off x="2884692" y="3502321"/>
              <a:ext cx="0" cy="120160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11" idx="3"/>
            </p:cNvCxnSpPr>
            <p:nvPr/>
          </p:nvCxnSpPr>
          <p:spPr>
            <a:xfrm flipV="1">
              <a:off x="2779575" y="3979333"/>
              <a:ext cx="105117" cy="14311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4" name="Group 93"/>
          <p:cNvGrpSpPr/>
          <p:nvPr/>
        </p:nvGrpSpPr>
        <p:grpSpPr>
          <a:xfrm>
            <a:off x="934236" y="4817827"/>
            <a:ext cx="1950456" cy="1070628"/>
            <a:chOff x="934236" y="4817827"/>
            <a:chExt cx="1950456" cy="1070628"/>
          </a:xfrm>
        </p:grpSpPr>
        <p:sp>
          <p:nvSpPr>
            <p:cNvPr id="12" name="TextBox 11"/>
            <p:cNvSpPr txBox="1"/>
            <p:nvPr/>
          </p:nvSpPr>
          <p:spPr>
            <a:xfrm>
              <a:off x="934236" y="4963149"/>
              <a:ext cx="1845339" cy="646331"/>
            </a:xfrm>
            <a:prstGeom prst="rect">
              <a:avLst/>
            </a:prstGeom>
            <a:noFill/>
          </p:spPr>
          <p:txBody>
            <a:bodyPr wrap="none" rtlCol="0">
              <a:spAutoFit/>
            </a:bodyPr>
            <a:lstStyle/>
            <a:p>
              <a:pPr algn="r"/>
              <a:r>
                <a:rPr lang="en-US" dirty="0" smtClean="0"/>
                <a:t>Sequences &amp;</a:t>
              </a:r>
              <a:br>
                <a:rPr lang="en-US" dirty="0" smtClean="0"/>
              </a:br>
              <a:r>
                <a:rPr lang="en-US" dirty="0" smtClean="0"/>
                <a:t>polymorphisms</a:t>
              </a:r>
              <a:endParaRPr lang="en-US" dirty="0"/>
            </a:p>
          </p:txBody>
        </p:sp>
        <p:cxnSp>
          <p:nvCxnSpPr>
            <p:cNvPr id="27" name="Straight Connector 26"/>
            <p:cNvCxnSpPr/>
            <p:nvPr/>
          </p:nvCxnSpPr>
          <p:spPr>
            <a:xfrm>
              <a:off x="2884692" y="4817827"/>
              <a:ext cx="0" cy="107062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779575" y="5383129"/>
              <a:ext cx="105117" cy="353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5" name="Group 94"/>
          <p:cNvGrpSpPr/>
          <p:nvPr/>
        </p:nvGrpSpPr>
        <p:grpSpPr>
          <a:xfrm>
            <a:off x="1170553" y="5842966"/>
            <a:ext cx="1714139" cy="660531"/>
            <a:chOff x="1170553" y="5842966"/>
            <a:chExt cx="1714139" cy="660531"/>
          </a:xfrm>
        </p:grpSpPr>
        <p:sp>
          <p:nvSpPr>
            <p:cNvPr id="13" name="TextBox 12"/>
            <p:cNvSpPr txBox="1"/>
            <p:nvPr/>
          </p:nvSpPr>
          <p:spPr>
            <a:xfrm>
              <a:off x="1170553" y="5842966"/>
              <a:ext cx="1609022" cy="646331"/>
            </a:xfrm>
            <a:prstGeom prst="rect">
              <a:avLst/>
            </a:prstGeom>
            <a:noFill/>
          </p:spPr>
          <p:txBody>
            <a:bodyPr wrap="none" rtlCol="0">
              <a:spAutoFit/>
            </a:bodyPr>
            <a:lstStyle/>
            <a:p>
              <a:pPr algn="r"/>
              <a:r>
                <a:rPr lang="en-US" dirty="0" smtClean="0"/>
                <a:t>Protein links &amp;</a:t>
              </a:r>
            </a:p>
            <a:p>
              <a:pPr algn="r"/>
              <a:r>
                <a:rPr lang="en-US" dirty="0" smtClean="0"/>
                <a:t>reagents</a:t>
              </a:r>
              <a:endParaRPr lang="en-US" dirty="0"/>
            </a:p>
          </p:txBody>
        </p:sp>
        <p:cxnSp>
          <p:nvCxnSpPr>
            <p:cNvPr id="29" name="Straight Connector 28"/>
            <p:cNvCxnSpPr/>
            <p:nvPr/>
          </p:nvCxnSpPr>
          <p:spPr>
            <a:xfrm>
              <a:off x="2884692" y="5922624"/>
              <a:ext cx="0" cy="5808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779575" y="6084582"/>
              <a:ext cx="105117" cy="8918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6" name="Group 95"/>
          <p:cNvGrpSpPr/>
          <p:nvPr/>
        </p:nvGrpSpPr>
        <p:grpSpPr>
          <a:xfrm>
            <a:off x="1320822" y="6473060"/>
            <a:ext cx="1563870" cy="369332"/>
            <a:chOff x="1320822" y="6473060"/>
            <a:chExt cx="1563870" cy="369332"/>
          </a:xfrm>
        </p:grpSpPr>
        <p:sp>
          <p:nvSpPr>
            <p:cNvPr id="14" name="TextBox 13"/>
            <p:cNvSpPr txBox="1"/>
            <p:nvPr/>
          </p:nvSpPr>
          <p:spPr>
            <a:xfrm>
              <a:off x="1320822" y="6473060"/>
              <a:ext cx="1445565" cy="369332"/>
            </a:xfrm>
            <a:prstGeom prst="rect">
              <a:avLst/>
            </a:prstGeom>
            <a:noFill/>
          </p:spPr>
          <p:txBody>
            <a:bodyPr wrap="none" rtlCol="0">
              <a:spAutoFit/>
            </a:bodyPr>
            <a:lstStyle/>
            <a:p>
              <a:pPr algn="r"/>
              <a:r>
                <a:rPr lang="en-US" dirty="0" smtClean="0"/>
                <a:t>References</a:t>
              </a:r>
              <a:endParaRPr lang="en-US" dirty="0"/>
            </a:p>
          </p:txBody>
        </p:sp>
        <p:cxnSp>
          <p:nvCxnSpPr>
            <p:cNvPr id="32" name="Straight Connector 31"/>
            <p:cNvCxnSpPr/>
            <p:nvPr/>
          </p:nvCxnSpPr>
          <p:spPr>
            <a:xfrm>
              <a:off x="2884692" y="6703286"/>
              <a:ext cx="0" cy="11788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766387" y="6708981"/>
              <a:ext cx="118305" cy="5695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0D9C8EEB-9AFD-5F42-AE9D-5C6E4E55AD15}" type="slidenum">
              <a:rPr lang="en-US" smtClean="0"/>
              <a:t>15</a:t>
            </a:fld>
            <a:endParaRPr lang="en-US"/>
          </a:p>
        </p:txBody>
      </p:sp>
      <p:pic>
        <p:nvPicPr>
          <p:cNvPr id="4" name="Picture 3" descr="Screen Shot 2016-06-05 at 11.42.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764" y="22862"/>
            <a:ext cx="4378224" cy="4600846"/>
          </a:xfrm>
          <a:prstGeom prst="rect">
            <a:avLst/>
          </a:prstGeom>
        </p:spPr>
      </p:pic>
      <p:sp>
        <p:nvSpPr>
          <p:cNvPr id="63" name="Rectangle 62"/>
          <p:cNvSpPr/>
          <p:nvPr/>
        </p:nvSpPr>
        <p:spPr>
          <a:xfrm>
            <a:off x="471615" y="746022"/>
            <a:ext cx="8098533" cy="1543299"/>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Screen Shot 2016-06-05 at 11.50.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763" y="4594171"/>
            <a:ext cx="4378225" cy="2250951"/>
          </a:xfrm>
          <a:prstGeom prst="rect">
            <a:avLst/>
          </a:prstGeom>
        </p:spPr>
      </p:pic>
      <p:pic>
        <p:nvPicPr>
          <p:cNvPr id="39" name="Picture 38" descr="Screen Shot 2016-06-05 at 11.42.28 AM.png"/>
          <p:cNvPicPr>
            <a:picLocks noChangeAspect="1"/>
          </p:cNvPicPr>
          <p:nvPr/>
        </p:nvPicPr>
        <p:blipFill rotWithShape="1">
          <a:blip r:embed="rId2">
            <a:extLst>
              <a:ext uri="{28A0092B-C50C-407E-A947-70E740481C1C}">
                <a14:useLocalDpi xmlns:a14="http://schemas.microsoft.com/office/drawing/2010/main" val="0"/>
              </a:ext>
            </a:extLst>
          </a:blip>
          <a:srcRect t="50256" b="25363"/>
          <a:stretch/>
        </p:blipFill>
        <p:spPr>
          <a:xfrm>
            <a:off x="172623" y="1831412"/>
            <a:ext cx="8780179" cy="2249611"/>
          </a:xfrm>
          <a:prstGeom prst="rect">
            <a:avLst/>
          </a:prstGeom>
        </p:spPr>
      </p:pic>
      <p:sp>
        <p:nvSpPr>
          <p:cNvPr id="40" name="Rectangle 39"/>
          <p:cNvSpPr/>
          <p:nvPr/>
        </p:nvSpPr>
        <p:spPr>
          <a:xfrm>
            <a:off x="1718481" y="2373985"/>
            <a:ext cx="1166212" cy="2540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002296" y="2373985"/>
            <a:ext cx="1166212" cy="2540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6460893" y="2373985"/>
            <a:ext cx="1287766" cy="2540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404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1" nodeType="afterEffect">
                                  <p:stCondLst>
                                    <p:cond delay="0"/>
                                  </p:stCondLst>
                                  <p:childTnLst>
                                    <p:animMotion origin="layout" path="M -2.10179E-6 0.03795 L -2.10179E-6 0.20153 " pathEditMode="relative" rAng="0" ptsTypes="AA">
                                      <p:cBhvr>
                                        <p:cTn id="6" dur="1800" fill="hold"/>
                                        <p:tgtEl>
                                          <p:spTgt spid="63"/>
                                        </p:tgtEl>
                                        <p:attrNameLst>
                                          <p:attrName>ppt_x</p:attrName>
                                          <p:attrName>ppt_y</p:attrName>
                                        </p:attrNameLst>
                                      </p:cBhvr>
                                      <p:rCtr x="0" y="8168"/>
                                    </p:animMotion>
                                  </p:childTnLst>
                                </p:cTn>
                              </p:par>
                            </p:childTnLst>
                          </p:cTn>
                        </p:par>
                        <p:par>
                          <p:cTn id="7" fill="hold">
                            <p:stCondLst>
                              <p:cond delay="1800"/>
                            </p:stCondLst>
                            <p:childTnLst>
                              <p:par>
                                <p:cTn id="8" presetID="23" presetClass="entr" presetSubtype="16"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p:cTn id="10" dur="1000" fill="hold"/>
                                        <p:tgtEl>
                                          <p:spTgt spid="39"/>
                                        </p:tgtEl>
                                        <p:attrNameLst>
                                          <p:attrName>ppt_w</p:attrName>
                                        </p:attrNameLst>
                                      </p:cBhvr>
                                      <p:tavLst>
                                        <p:tav tm="0">
                                          <p:val>
                                            <p:fltVal val="0"/>
                                          </p:val>
                                        </p:tav>
                                        <p:tav tm="100000">
                                          <p:val>
                                            <p:strVal val="#ppt_w"/>
                                          </p:val>
                                        </p:tav>
                                      </p:tavLst>
                                    </p:anim>
                                    <p:anim calcmode="lin" valueType="num">
                                      <p:cBhvr>
                                        <p:cTn id="11" dur="1000" fill="hold"/>
                                        <p:tgtEl>
                                          <p:spTgt spid="39"/>
                                        </p:tgtEl>
                                        <p:attrNameLst>
                                          <p:attrName>ppt_h</p:attrName>
                                        </p:attrNameLst>
                                      </p:cBhvr>
                                      <p:tavLst>
                                        <p:tav tm="0">
                                          <p:val>
                                            <p:fltVal val="0"/>
                                          </p:val>
                                        </p:tav>
                                        <p:tav tm="100000">
                                          <p:val>
                                            <p:strVal val="#ppt_h"/>
                                          </p:val>
                                        </p:tav>
                                      </p:tavLst>
                                    </p:anim>
                                  </p:childTnLst>
                                </p:cTn>
                              </p:par>
                            </p:childTnLst>
                          </p:cTn>
                        </p:par>
                        <p:par>
                          <p:cTn id="12" fill="hold">
                            <p:stCondLst>
                              <p:cond delay="2800"/>
                            </p:stCondLst>
                            <p:childTnLst>
                              <p:par>
                                <p:cTn id="13" presetID="1" presetClass="entr" presetSubtype="0" fill="hold" grpId="1" nodeType="afterEffect">
                                  <p:stCondLst>
                                    <p:cond delay="100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1" nodeType="withEffect">
                                  <p:stCondLst>
                                    <p:cond delay="100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1" nodeType="withEffect">
                                  <p:stCondLst>
                                    <p:cond delay="100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2" nodeType="clickEffect">
                                  <p:stCondLst>
                                    <p:cond delay="0"/>
                                  </p:stCondLst>
                                  <p:childTnLst>
                                    <p:animEffect transition="out" filter="fade">
                                      <p:cBhvr>
                                        <p:cTn id="22" dur="500"/>
                                        <p:tgtEl>
                                          <p:spTgt spid="40"/>
                                        </p:tgtEl>
                                      </p:cBhvr>
                                    </p:animEffect>
                                    <p:set>
                                      <p:cBhvr>
                                        <p:cTn id="23" dur="1" fill="hold">
                                          <p:stCondLst>
                                            <p:cond delay="499"/>
                                          </p:stCondLst>
                                        </p:cTn>
                                        <p:tgtEl>
                                          <p:spTgt spid="40"/>
                                        </p:tgtEl>
                                        <p:attrNameLst>
                                          <p:attrName>style.visibility</p:attrName>
                                        </p:attrNameLst>
                                      </p:cBhvr>
                                      <p:to>
                                        <p:strVal val="hidden"/>
                                      </p:to>
                                    </p:set>
                                  </p:childTnLst>
                                </p:cTn>
                              </p:par>
                              <p:par>
                                <p:cTn id="24" presetID="10" presetClass="exit" presetSubtype="0" fill="hold" grpId="2" nodeType="withEffect">
                                  <p:stCondLst>
                                    <p:cond delay="0"/>
                                  </p:stCondLst>
                                  <p:childTnLst>
                                    <p:animEffect transition="out" filter="fade">
                                      <p:cBhvr>
                                        <p:cTn id="25" dur="500"/>
                                        <p:tgtEl>
                                          <p:spTgt spid="41"/>
                                        </p:tgtEl>
                                      </p:cBhvr>
                                    </p:animEffect>
                                    <p:set>
                                      <p:cBhvr>
                                        <p:cTn id="26" dur="1" fill="hold">
                                          <p:stCondLst>
                                            <p:cond delay="499"/>
                                          </p:stCondLst>
                                        </p:cTn>
                                        <p:tgtEl>
                                          <p:spTgt spid="41"/>
                                        </p:tgtEl>
                                        <p:attrNameLst>
                                          <p:attrName>style.visibility</p:attrName>
                                        </p:attrNameLst>
                                      </p:cBhvr>
                                      <p:to>
                                        <p:strVal val="hidden"/>
                                      </p:to>
                                    </p:set>
                                  </p:childTnLst>
                                </p:cTn>
                              </p:par>
                              <p:par>
                                <p:cTn id="27" presetID="10" presetClass="exit" presetSubtype="0" fill="hold" grpId="2" nodeType="withEffect">
                                  <p:stCondLst>
                                    <p:cond delay="0"/>
                                  </p:stCondLst>
                                  <p:childTnLst>
                                    <p:animEffect transition="out" filter="fade">
                                      <p:cBhvr>
                                        <p:cTn id="28" dur="500"/>
                                        <p:tgtEl>
                                          <p:spTgt spid="42"/>
                                        </p:tgtEl>
                                      </p:cBhvr>
                                    </p:animEffect>
                                    <p:set>
                                      <p:cBhvr>
                                        <p:cTn id="29" dur="1" fill="hold">
                                          <p:stCondLst>
                                            <p:cond delay="499"/>
                                          </p:stCondLst>
                                        </p:cTn>
                                        <p:tgtEl>
                                          <p:spTgt spid="4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1" animBg="1"/>
      <p:bldP spid="40" grpId="1" animBg="1"/>
      <p:bldP spid="40" grpId="2" animBg="1"/>
      <p:bldP spid="41" grpId="1" animBg="1"/>
      <p:bldP spid="41" grpId="2" animBg="1"/>
      <p:bldP spid="42" grpId="1" animBg="1"/>
      <p:bldP spid="42"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992495" y="-45560"/>
            <a:ext cx="1892197" cy="432808"/>
            <a:chOff x="992495" y="-45560"/>
            <a:chExt cx="1892197" cy="432808"/>
          </a:xfrm>
        </p:grpSpPr>
        <p:sp>
          <p:nvSpPr>
            <p:cNvPr id="6" name="TextBox 5"/>
            <p:cNvSpPr txBox="1"/>
            <p:nvPr/>
          </p:nvSpPr>
          <p:spPr>
            <a:xfrm>
              <a:off x="992495" y="-45560"/>
              <a:ext cx="1787080" cy="369332"/>
            </a:xfrm>
            <a:prstGeom prst="rect">
              <a:avLst/>
            </a:prstGeom>
            <a:noFill/>
          </p:spPr>
          <p:txBody>
            <a:bodyPr wrap="none" rtlCol="0">
              <a:spAutoFit/>
            </a:bodyPr>
            <a:lstStyle/>
            <a:p>
              <a:pPr algn="r"/>
              <a:r>
                <a:rPr lang="en-US" dirty="0" smtClean="0"/>
                <a:t>ID &amp; synonyms</a:t>
              </a:r>
              <a:endParaRPr lang="en-US" dirty="0"/>
            </a:p>
          </p:txBody>
        </p:sp>
        <p:cxnSp>
          <p:nvCxnSpPr>
            <p:cNvPr id="16" name="Straight Connector 15"/>
            <p:cNvCxnSpPr/>
            <p:nvPr/>
          </p:nvCxnSpPr>
          <p:spPr>
            <a:xfrm>
              <a:off x="2884692" y="35156"/>
              <a:ext cx="0" cy="35209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779575" y="173276"/>
              <a:ext cx="105117" cy="343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0" name="Group 89"/>
          <p:cNvGrpSpPr/>
          <p:nvPr/>
        </p:nvGrpSpPr>
        <p:grpSpPr>
          <a:xfrm>
            <a:off x="634577" y="266134"/>
            <a:ext cx="2250115" cy="440025"/>
            <a:chOff x="634577" y="266134"/>
            <a:chExt cx="2250115" cy="440025"/>
          </a:xfrm>
        </p:grpSpPr>
        <p:sp>
          <p:nvSpPr>
            <p:cNvPr id="7" name="TextBox 6"/>
            <p:cNvSpPr txBox="1"/>
            <p:nvPr/>
          </p:nvSpPr>
          <p:spPr>
            <a:xfrm>
              <a:off x="634577" y="266134"/>
              <a:ext cx="2139303" cy="369332"/>
            </a:xfrm>
            <a:prstGeom prst="rect">
              <a:avLst/>
            </a:prstGeom>
            <a:noFill/>
          </p:spPr>
          <p:txBody>
            <a:bodyPr wrap="none" rtlCol="0">
              <a:spAutoFit/>
            </a:bodyPr>
            <a:lstStyle/>
            <a:p>
              <a:pPr algn="r"/>
              <a:r>
                <a:rPr lang="en-US" dirty="0" smtClean="0"/>
                <a:t>Position &amp; homology</a:t>
              </a:r>
              <a:endParaRPr lang="en-US" dirty="0"/>
            </a:p>
          </p:txBody>
        </p:sp>
        <p:cxnSp>
          <p:nvCxnSpPr>
            <p:cNvPr id="17" name="Straight Connector 16"/>
            <p:cNvCxnSpPr/>
            <p:nvPr/>
          </p:nvCxnSpPr>
          <p:spPr>
            <a:xfrm>
              <a:off x="2884692" y="415723"/>
              <a:ext cx="0" cy="29043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767760" y="495450"/>
              <a:ext cx="113899" cy="8542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1" name="Group 90"/>
          <p:cNvGrpSpPr/>
          <p:nvPr/>
        </p:nvGrpSpPr>
        <p:grpSpPr>
          <a:xfrm>
            <a:off x="1408812" y="791581"/>
            <a:ext cx="1475880" cy="1496007"/>
            <a:chOff x="1408812" y="791581"/>
            <a:chExt cx="1475880" cy="1496007"/>
          </a:xfrm>
        </p:grpSpPr>
        <p:cxnSp>
          <p:nvCxnSpPr>
            <p:cNvPr id="19" name="Straight Connector 18"/>
            <p:cNvCxnSpPr/>
            <p:nvPr/>
          </p:nvCxnSpPr>
          <p:spPr>
            <a:xfrm>
              <a:off x="2884692" y="791581"/>
              <a:ext cx="0" cy="149600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408812" y="1185081"/>
              <a:ext cx="1370763" cy="646331"/>
            </a:xfrm>
            <a:prstGeom prst="rect">
              <a:avLst/>
            </a:prstGeom>
            <a:noFill/>
          </p:spPr>
          <p:txBody>
            <a:bodyPr wrap="none" rtlCol="0">
              <a:spAutoFit/>
            </a:bodyPr>
            <a:lstStyle/>
            <a:p>
              <a:pPr algn="r"/>
              <a:r>
                <a:rPr lang="en-US" dirty="0" smtClean="0"/>
                <a:t>Diseases &amp; </a:t>
              </a:r>
            </a:p>
            <a:p>
              <a:pPr algn="r"/>
              <a:r>
                <a:rPr lang="en-US" dirty="0" smtClean="0"/>
                <a:t>alleles</a:t>
              </a:r>
              <a:endParaRPr lang="en-US" dirty="0"/>
            </a:p>
          </p:txBody>
        </p:sp>
        <p:cxnSp>
          <p:nvCxnSpPr>
            <p:cNvPr id="44" name="Straight Connector 43"/>
            <p:cNvCxnSpPr/>
            <p:nvPr/>
          </p:nvCxnSpPr>
          <p:spPr>
            <a:xfrm>
              <a:off x="2779575" y="1531025"/>
              <a:ext cx="105117" cy="436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999934" y="2373985"/>
            <a:ext cx="1884758" cy="1054303"/>
            <a:chOff x="999934" y="2373985"/>
            <a:chExt cx="1884758" cy="1054303"/>
          </a:xfrm>
        </p:grpSpPr>
        <p:sp>
          <p:nvSpPr>
            <p:cNvPr id="10" name="TextBox 9"/>
            <p:cNvSpPr txBox="1"/>
            <p:nvPr/>
          </p:nvSpPr>
          <p:spPr>
            <a:xfrm>
              <a:off x="999934" y="2691529"/>
              <a:ext cx="1779641" cy="369332"/>
            </a:xfrm>
            <a:prstGeom prst="rect">
              <a:avLst/>
            </a:prstGeom>
            <a:noFill/>
          </p:spPr>
          <p:txBody>
            <a:bodyPr wrap="none" rtlCol="0">
              <a:spAutoFit/>
            </a:bodyPr>
            <a:lstStyle/>
            <a:p>
              <a:pPr algn="r"/>
              <a:r>
                <a:rPr lang="en-US" dirty="0" smtClean="0"/>
                <a:t>Function (GO)</a:t>
              </a:r>
              <a:endParaRPr lang="en-US" dirty="0"/>
            </a:p>
          </p:txBody>
        </p:sp>
        <p:cxnSp>
          <p:nvCxnSpPr>
            <p:cNvPr id="24" name="Straight Connector 23"/>
            <p:cNvCxnSpPr/>
            <p:nvPr/>
          </p:nvCxnSpPr>
          <p:spPr>
            <a:xfrm>
              <a:off x="2884692" y="2373985"/>
              <a:ext cx="0" cy="105430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779575" y="2893280"/>
              <a:ext cx="105117" cy="282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3" name="Group 92"/>
          <p:cNvGrpSpPr/>
          <p:nvPr/>
        </p:nvGrpSpPr>
        <p:grpSpPr>
          <a:xfrm>
            <a:off x="1324442" y="3502321"/>
            <a:ext cx="1560250" cy="1201609"/>
            <a:chOff x="1324442" y="3502321"/>
            <a:chExt cx="1560250" cy="1201609"/>
          </a:xfrm>
        </p:grpSpPr>
        <p:sp>
          <p:nvSpPr>
            <p:cNvPr id="11" name="TextBox 10"/>
            <p:cNvSpPr txBox="1"/>
            <p:nvPr/>
          </p:nvSpPr>
          <p:spPr>
            <a:xfrm>
              <a:off x="1324442" y="3799279"/>
              <a:ext cx="1455133" cy="646331"/>
            </a:xfrm>
            <a:prstGeom prst="rect">
              <a:avLst/>
            </a:prstGeom>
            <a:noFill/>
          </p:spPr>
          <p:txBody>
            <a:bodyPr wrap="none" rtlCol="0">
              <a:spAutoFit/>
            </a:bodyPr>
            <a:lstStyle/>
            <a:p>
              <a:pPr algn="r"/>
              <a:r>
                <a:rPr lang="en-US" dirty="0" smtClean="0"/>
                <a:t>Expression &amp;</a:t>
              </a:r>
            </a:p>
            <a:p>
              <a:pPr algn="r"/>
              <a:r>
                <a:rPr lang="en-US" dirty="0" smtClean="0"/>
                <a:t>interactions</a:t>
              </a:r>
              <a:endParaRPr lang="en-US" dirty="0"/>
            </a:p>
          </p:txBody>
        </p:sp>
        <p:cxnSp>
          <p:nvCxnSpPr>
            <p:cNvPr id="25" name="Straight Connector 24"/>
            <p:cNvCxnSpPr/>
            <p:nvPr/>
          </p:nvCxnSpPr>
          <p:spPr>
            <a:xfrm>
              <a:off x="2884692" y="3502321"/>
              <a:ext cx="0" cy="120160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11" idx="3"/>
            </p:cNvCxnSpPr>
            <p:nvPr/>
          </p:nvCxnSpPr>
          <p:spPr>
            <a:xfrm flipV="1">
              <a:off x="2779575" y="3979333"/>
              <a:ext cx="105117" cy="14311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4" name="Group 93"/>
          <p:cNvGrpSpPr/>
          <p:nvPr/>
        </p:nvGrpSpPr>
        <p:grpSpPr>
          <a:xfrm>
            <a:off x="934236" y="4817827"/>
            <a:ext cx="1950456" cy="1070628"/>
            <a:chOff x="934236" y="4817827"/>
            <a:chExt cx="1950456" cy="1070628"/>
          </a:xfrm>
        </p:grpSpPr>
        <p:sp>
          <p:nvSpPr>
            <p:cNvPr id="12" name="TextBox 11"/>
            <p:cNvSpPr txBox="1"/>
            <p:nvPr/>
          </p:nvSpPr>
          <p:spPr>
            <a:xfrm>
              <a:off x="934236" y="4963149"/>
              <a:ext cx="1845339" cy="646331"/>
            </a:xfrm>
            <a:prstGeom prst="rect">
              <a:avLst/>
            </a:prstGeom>
            <a:noFill/>
          </p:spPr>
          <p:txBody>
            <a:bodyPr wrap="none" rtlCol="0">
              <a:spAutoFit/>
            </a:bodyPr>
            <a:lstStyle/>
            <a:p>
              <a:pPr algn="r"/>
              <a:r>
                <a:rPr lang="en-US" dirty="0" smtClean="0"/>
                <a:t>Sequences &amp;</a:t>
              </a:r>
              <a:br>
                <a:rPr lang="en-US" dirty="0" smtClean="0"/>
              </a:br>
              <a:r>
                <a:rPr lang="en-US" dirty="0" smtClean="0"/>
                <a:t>polymorphisms</a:t>
              </a:r>
              <a:endParaRPr lang="en-US" dirty="0"/>
            </a:p>
          </p:txBody>
        </p:sp>
        <p:cxnSp>
          <p:nvCxnSpPr>
            <p:cNvPr id="27" name="Straight Connector 26"/>
            <p:cNvCxnSpPr/>
            <p:nvPr/>
          </p:nvCxnSpPr>
          <p:spPr>
            <a:xfrm>
              <a:off x="2884692" y="4817827"/>
              <a:ext cx="0" cy="107062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779575" y="5383129"/>
              <a:ext cx="105117" cy="353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5" name="Group 94"/>
          <p:cNvGrpSpPr/>
          <p:nvPr/>
        </p:nvGrpSpPr>
        <p:grpSpPr>
          <a:xfrm>
            <a:off x="1170553" y="5842966"/>
            <a:ext cx="1714139" cy="660531"/>
            <a:chOff x="1170553" y="5842966"/>
            <a:chExt cx="1714139" cy="660531"/>
          </a:xfrm>
        </p:grpSpPr>
        <p:sp>
          <p:nvSpPr>
            <p:cNvPr id="13" name="TextBox 12"/>
            <p:cNvSpPr txBox="1"/>
            <p:nvPr/>
          </p:nvSpPr>
          <p:spPr>
            <a:xfrm>
              <a:off x="1170553" y="5842966"/>
              <a:ext cx="1609022" cy="646331"/>
            </a:xfrm>
            <a:prstGeom prst="rect">
              <a:avLst/>
            </a:prstGeom>
            <a:noFill/>
          </p:spPr>
          <p:txBody>
            <a:bodyPr wrap="none" rtlCol="0">
              <a:spAutoFit/>
            </a:bodyPr>
            <a:lstStyle/>
            <a:p>
              <a:pPr algn="r"/>
              <a:r>
                <a:rPr lang="en-US" dirty="0" smtClean="0"/>
                <a:t>Protein links &amp;</a:t>
              </a:r>
            </a:p>
            <a:p>
              <a:pPr algn="r"/>
              <a:r>
                <a:rPr lang="en-US" dirty="0" smtClean="0"/>
                <a:t>reagents</a:t>
              </a:r>
              <a:endParaRPr lang="en-US" dirty="0"/>
            </a:p>
          </p:txBody>
        </p:sp>
        <p:cxnSp>
          <p:nvCxnSpPr>
            <p:cNvPr id="29" name="Straight Connector 28"/>
            <p:cNvCxnSpPr/>
            <p:nvPr/>
          </p:nvCxnSpPr>
          <p:spPr>
            <a:xfrm>
              <a:off x="2884692" y="5922624"/>
              <a:ext cx="0" cy="5808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779575" y="6084582"/>
              <a:ext cx="105117" cy="8918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96" name="Group 95"/>
          <p:cNvGrpSpPr/>
          <p:nvPr/>
        </p:nvGrpSpPr>
        <p:grpSpPr>
          <a:xfrm>
            <a:off x="1320822" y="6473060"/>
            <a:ext cx="1563870" cy="369332"/>
            <a:chOff x="1320822" y="6473060"/>
            <a:chExt cx="1563870" cy="369332"/>
          </a:xfrm>
        </p:grpSpPr>
        <p:sp>
          <p:nvSpPr>
            <p:cNvPr id="14" name="TextBox 13"/>
            <p:cNvSpPr txBox="1"/>
            <p:nvPr/>
          </p:nvSpPr>
          <p:spPr>
            <a:xfrm>
              <a:off x="1320822" y="6473060"/>
              <a:ext cx="1445565" cy="369332"/>
            </a:xfrm>
            <a:prstGeom prst="rect">
              <a:avLst/>
            </a:prstGeom>
            <a:noFill/>
          </p:spPr>
          <p:txBody>
            <a:bodyPr wrap="none" rtlCol="0">
              <a:spAutoFit/>
            </a:bodyPr>
            <a:lstStyle/>
            <a:p>
              <a:pPr algn="r"/>
              <a:r>
                <a:rPr lang="en-US" dirty="0" smtClean="0"/>
                <a:t>References</a:t>
              </a:r>
              <a:endParaRPr lang="en-US" dirty="0"/>
            </a:p>
          </p:txBody>
        </p:sp>
        <p:cxnSp>
          <p:nvCxnSpPr>
            <p:cNvPr id="32" name="Straight Connector 31"/>
            <p:cNvCxnSpPr/>
            <p:nvPr/>
          </p:nvCxnSpPr>
          <p:spPr>
            <a:xfrm>
              <a:off x="2884692" y="6703286"/>
              <a:ext cx="0" cy="11788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766387" y="6708981"/>
              <a:ext cx="118305" cy="5695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0D9C8EEB-9AFD-5F42-AE9D-5C6E4E55AD15}" type="slidenum">
              <a:rPr lang="en-US" smtClean="0"/>
              <a:t>16</a:t>
            </a:fld>
            <a:endParaRPr lang="en-US"/>
          </a:p>
        </p:txBody>
      </p:sp>
      <p:pic>
        <p:nvPicPr>
          <p:cNvPr id="4" name="Picture 3" descr="Screen Shot 2016-06-05 at 11.42.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764" y="22862"/>
            <a:ext cx="4378224" cy="4600846"/>
          </a:xfrm>
          <a:prstGeom prst="rect">
            <a:avLst/>
          </a:prstGeom>
        </p:spPr>
      </p:pic>
      <p:pic>
        <p:nvPicPr>
          <p:cNvPr id="15" name="Picture 14" descr="Screen Shot 2016-06-05 at 11.50.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763" y="4594171"/>
            <a:ext cx="4378225" cy="2250951"/>
          </a:xfrm>
          <a:prstGeom prst="rect">
            <a:avLst/>
          </a:prstGeom>
        </p:spPr>
      </p:pic>
      <p:sp>
        <p:nvSpPr>
          <p:cNvPr id="63" name="Rectangle 62"/>
          <p:cNvSpPr/>
          <p:nvPr/>
        </p:nvSpPr>
        <p:spPr>
          <a:xfrm>
            <a:off x="471615" y="2121630"/>
            <a:ext cx="8098533" cy="1543299"/>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Screen Shot 2016-06-05 at 11.42.28 AM.png"/>
          <p:cNvPicPr>
            <a:picLocks noChangeAspect="1"/>
          </p:cNvPicPr>
          <p:nvPr/>
        </p:nvPicPr>
        <p:blipFill rotWithShape="1">
          <a:blip r:embed="rId2">
            <a:extLst>
              <a:ext uri="{28A0092B-C50C-407E-A947-70E740481C1C}">
                <a14:useLocalDpi xmlns:a14="http://schemas.microsoft.com/office/drawing/2010/main" val="0"/>
              </a:ext>
            </a:extLst>
          </a:blip>
          <a:srcRect t="74636" b="-17"/>
          <a:stretch/>
        </p:blipFill>
        <p:spPr>
          <a:xfrm>
            <a:off x="127182" y="2939881"/>
            <a:ext cx="8867262" cy="2365128"/>
          </a:xfrm>
          <a:prstGeom prst="rect">
            <a:avLst/>
          </a:prstGeom>
        </p:spPr>
      </p:pic>
      <p:sp>
        <p:nvSpPr>
          <p:cNvPr id="42" name="Rectangle 41"/>
          <p:cNvSpPr/>
          <p:nvPr/>
        </p:nvSpPr>
        <p:spPr>
          <a:xfrm>
            <a:off x="3880156" y="4445785"/>
            <a:ext cx="1207908" cy="818251"/>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5464843" y="3570207"/>
            <a:ext cx="2272163" cy="552238"/>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4905172" y="4042638"/>
            <a:ext cx="1861695" cy="369332"/>
          </a:xfrm>
          <a:prstGeom prst="rect">
            <a:avLst/>
          </a:prstGeom>
          <a:solidFill>
            <a:srgbClr val="FFFF00"/>
          </a:solidFill>
          <a:ln>
            <a:solidFill>
              <a:schemeClr val="tx1"/>
            </a:solidFill>
          </a:ln>
        </p:spPr>
        <p:txBody>
          <a:bodyPr wrap="none" rtlCol="0">
            <a:spAutoFit/>
          </a:bodyPr>
          <a:lstStyle/>
          <a:p>
            <a:r>
              <a:rPr lang="en-US" dirty="0" smtClean="0"/>
              <a:t>Expression ribbon</a:t>
            </a:r>
            <a:endParaRPr lang="en-US" dirty="0"/>
          </a:p>
        </p:txBody>
      </p:sp>
    </p:spTree>
    <p:extLst>
      <p:ext uri="{BB962C8B-B14F-4D97-AF65-F5344CB8AC3E}">
        <p14:creationId xmlns:p14="http://schemas.microsoft.com/office/powerpoint/2010/main" val="30564258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2.10179E-6 0.02314 L -2.10179E-6 0.16683 " pathEditMode="relative" rAng="0" ptsTypes="AA">
                                      <p:cBhvr>
                                        <p:cTn id="6" dur="1800" fill="hold"/>
                                        <p:tgtEl>
                                          <p:spTgt spid="63"/>
                                        </p:tgtEl>
                                        <p:attrNameLst>
                                          <p:attrName>ppt_x</p:attrName>
                                          <p:attrName>ppt_y</p:attrName>
                                        </p:attrNameLst>
                                      </p:cBhvr>
                                      <p:rCtr x="0" y="7173"/>
                                    </p:animMotion>
                                  </p:childTnLst>
                                </p:cTn>
                              </p:par>
                            </p:childTnLst>
                          </p:cTn>
                        </p:par>
                        <p:par>
                          <p:cTn id="7" fill="hold">
                            <p:stCondLst>
                              <p:cond delay="1800"/>
                            </p:stCondLst>
                            <p:childTnLst>
                              <p:par>
                                <p:cTn id="8" presetID="23" presetClass="entr" presetSubtype="16"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p:cTn id="10" dur="500" fill="hold"/>
                                        <p:tgtEl>
                                          <p:spTgt spid="39"/>
                                        </p:tgtEl>
                                        <p:attrNameLst>
                                          <p:attrName>ppt_w</p:attrName>
                                        </p:attrNameLst>
                                      </p:cBhvr>
                                      <p:tavLst>
                                        <p:tav tm="0">
                                          <p:val>
                                            <p:fltVal val="0"/>
                                          </p:val>
                                        </p:tav>
                                        <p:tav tm="100000">
                                          <p:val>
                                            <p:strVal val="#ppt_w"/>
                                          </p:val>
                                        </p:tav>
                                      </p:tavLst>
                                    </p:anim>
                                    <p:anim calcmode="lin" valueType="num">
                                      <p:cBhvr>
                                        <p:cTn id="11" dur="500" fill="hold"/>
                                        <p:tgtEl>
                                          <p:spTgt spid="39"/>
                                        </p:tgtEl>
                                        <p:attrNameLst>
                                          <p:attrName>ppt_h</p:attrName>
                                        </p:attrNameLst>
                                      </p:cBhvr>
                                      <p:tavLst>
                                        <p:tav tm="0">
                                          <p:val>
                                            <p:fltVal val="0"/>
                                          </p:val>
                                        </p:tav>
                                        <p:tav tm="100000">
                                          <p:val>
                                            <p:strVal val="#ppt_h"/>
                                          </p:val>
                                        </p:tav>
                                      </p:tavLst>
                                    </p:anim>
                                  </p:childTnLst>
                                </p:cTn>
                              </p:par>
                            </p:childTnLst>
                          </p:cTn>
                        </p:par>
                        <p:par>
                          <p:cTn id="12" fill="hold">
                            <p:stCondLst>
                              <p:cond delay="2300"/>
                            </p:stCondLst>
                            <p:childTnLst>
                              <p:par>
                                <p:cTn id="13" presetID="1"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2" grpId="0" animBg="1"/>
      <p:bldP spid="43"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69E46147-363F-E849-ADE2-ED07A6B75794}" type="slidenum">
              <a:rPr lang="en-US" smtClean="0"/>
              <a:t>17</a:t>
            </a:fld>
            <a:endParaRPr lang="en-US"/>
          </a:p>
        </p:txBody>
      </p:sp>
      <p:pic>
        <p:nvPicPr>
          <p:cNvPr id="6" name="Picture 5" descr="Screen Shot 2017-05-06 at 11.45.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70" y="0"/>
            <a:ext cx="6918158" cy="68580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39418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49105" y="2140489"/>
            <a:ext cx="6954621" cy="1633538"/>
          </a:xfrm>
        </p:spPr>
        <p:txBody>
          <a:bodyPr anchor="ctr">
            <a:normAutofit/>
          </a:bodyPr>
          <a:lstStyle/>
          <a:p>
            <a:pPr algn="ctr"/>
            <a:r>
              <a:rPr lang="en-US" sz="4500" dirty="0">
                <a:solidFill>
                  <a:srgbClr val="000000"/>
                </a:solidFill>
              </a:rPr>
              <a:t>F</a:t>
            </a:r>
            <a:r>
              <a:rPr lang="en-US" sz="4500" dirty="0" smtClean="0">
                <a:solidFill>
                  <a:srgbClr val="000000"/>
                </a:solidFill>
              </a:rPr>
              <a:t>ind your mouse models</a:t>
            </a:r>
            <a:endParaRPr lang="en-US" sz="4500" dirty="0">
              <a:solidFill>
                <a:srgbClr val="000000"/>
              </a:solidFill>
            </a:endParaRPr>
          </a:p>
        </p:txBody>
      </p:sp>
      <p:sp>
        <p:nvSpPr>
          <p:cNvPr id="4" name="Slide Number Placeholder 3"/>
          <p:cNvSpPr>
            <a:spLocks noGrp="1"/>
          </p:cNvSpPr>
          <p:nvPr>
            <p:ph type="sldNum" sz="quarter" idx="12"/>
          </p:nvPr>
        </p:nvSpPr>
        <p:spPr/>
        <p:txBody>
          <a:bodyPr/>
          <a:lstStyle/>
          <a:p>
            <a:fld id="{69E46147-363F-E849-ADE2-ED07A6B75794}" type="slidenum">
              <a:rPr lang="en-US" smtClean="0"/>
              <a:t>18</a:t>
            </a:fld>
            <a:endParaRPr lang="en-US"/>
          </a:p>
        </p:txBody>
      </p:sp>
    </p:spTree>
    <p:extLst>
      <p:ext uri="{BB962C8B-B14F-4D97-AF65-F5344CB8AC3E}">
        <p14:creationId xmlns:p14="http://schemas.microsoft.com/office/powerpoint/2010/main" val="8063976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5-30 at 2.27.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962" y="875839"/>
            <a:ext cx="6601189" cy="5792395"/>
          </a:xfrm>
          <a:prstGeom prst="rect">
            <a:avLst/>
          </a:prstGeom>
          <a:ln>
            <a:noFill/>
          </a:ln>
          <a:effectLst>
            <a:outerShdw blurRad="292100" dist="139700" dir="2700000" algn="tl" rotWithShape="0">
              <a:srgbClr val="333333">
                <a:alpha val="65000"/>
              </a:srgbClr>
            </a:outerShdw>
          </a:effectLst>
        </p:spPr>
      </p:pic>
      <p:pic>
        <p:nvPicPr>
          <p:cNvPr id="2" name="Picture 1" descr="Screen Shot 2017-05-26 at 3.01.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88" y="1642220"/>
            <a:ext cx="2409454" cy="4167533"/>
          </a:xfrm>
          <a:prstGeom prst="rect">
            <a:avLst/>
          </a:prstGeom>
        </p:spPr>
      </p:pic>
      <p:sp>
        <p:nvSpPr>
          <p:cNvPr id="4" name="Slide Number Placeholder 3"/>
          <p:cNvSpPr>
            <a:spLocks noGrp="1"/>
          </p:cNvSpPr>
          <p:nvPr>
            <p:ph type="sldNum" sz="quarter" idx="12"/>
          </p:nvPr>
        </p:nvSpPr>
        <p:spPr/>
        <p:txBody>
          <a:bodyPr/>
          <a:lstStyle/>
          <a:p>
            <a:fld id="{69E46147-363F-E849-ADE2-ED07A6B75794}" type="slidenum">
              <a:rPr lang="en-US" smtClean="0"/>
              <a:t>19</a:t>
            </a:fld>
            <a:endParaRPr lang="en-US"/>
          </a:p>
        </p:txBody>
      </p:sp>
      <p:sp>
        <p:nvSpPr>
          <p:cNvPr id="7" name="TextBox 6"/>
          <p:cNvSpPr txBox="1"/>
          <p:nvPr/>
        </p:nvSpPr>
        <p:spPr>
          <a:xfrm>
            <a:off x="52529" y="2351555"/>
            <a:ext cx="2498508" cy="369332"/>
          </a:xfrm>
          <a:prstGeom prst="rect">
            <a:avLst/>
          </a:prstGeom>
          <a:noFill/>
          <a:ln w="38100" cmpd="sng">
            <a:solidFill>
              <a:srgbClr val="D98E1F"/>
            </a:solidFill>
          </a:ln>
          <a:effectLst>
            <a:outerShdw blurRad="50800" dist="38100" dir="2700000" algn="tl" rotWithShape="0">
              <a:prstClr val="black">
                <a:alpha val="40000"/>
              </a:prstClr>
            </a:outerShdw>
          </a:effectLst>
        </p:spPr>
        <p:txBody>
          <a:bodyPr wrap="square" rtlCol="0">
            <a:spAutoFit/>
          </a:bodyPr>
          <a:lstStyle/>
          <a:p>
            <a:endParaRPr lang="en-US" dirty="0">
              <a:solidFill>
                <a:srgbClr val="D98E1F"/>
              </a:solidFill>
            </a:endParaRPr>
          </a:p>
        </p:txBody>
      </p:sp>
      <p:sp>
        <p:nvSpPr>
          <p:cNvPr id="8" name="Rounded Rectangle 7"/>
          <p:cNvSpPr/>
          <p:nvPr/>
        </p:nvSpPr>
        <p:spPr>
          <a:xfrm>
            <a:off x="2597962" y="1797719"/>
            <a:ext cx="3234052" cy="2420903"/>
          </a:xfrm>
          <a:prstGeom prst="roundRect">
            <a:avLst>
              <a:gd name="adj" fmla="val 9269"/>
            </a:avLst>
          </a:prstGeom>
          <a:noFill/>
          <a:ln w="38100" cmpd="sng">
            <a:solidFill>
              <a:srgbClr val="D98E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383103" y="2188786"/>
            <a:ext cx="235504" cy="369332"/>
          </a:xfrm>
          <a:prstGeom prst="rect">
            <a:avLst/>
          </a:prstGeom>
          <a:noFill/>
        </p:spPr>
        <p:txBody>
          <a:bodyPr wrap="square" rtlCol="0">
            <a:spAutoFit/>
          </a:bodyPr>
          <a:lstStyle/>
          <a:p>
            <a:r>
              <a:rPr lang="en-US" dirty="0" smtClean="0">
                <a:solidFill>
                  <a:srgbClr val="FF0000"/>
                </a:solidFill>
              </a:rPr>
              <a:t>1</a:t>
            </a:r>
            <a:endParaRPr lang="en-US" dirty="0">
              <a:solidFill>
                <a:srgbClr val="FF0000"/>
              </a:solidFill>
            </a:endParaRPr>
          </a:p>
        </p:txBody>
      </p:sp>
      <p:sp>
        <p:nvSpPr>
          <p:cNvPr id="10" name="TextBox 9"/>
          <p:cNvSpPr txBox="1"/>
          <p:nvPr/>
        </p:nvSpPr>
        <p:spPr>
          <a:xfrm>
            <a:off x="4383103" y="2956646"/>
            <a:ext cx="235504" cy="369332"/>
          </a:xfrm>
          <a:prstGeom prst="rect">
            <a:avLst/>
          </a:prstGeom>
          <a:noFill/>
        </p:spPr>
        <p:txBody>
          <a:bodyPr wrap="square" rtlCol="0">
            <a:spAutoFit/>
          </a:bodyPr>
          <a:lstStyle/>
          <a:p>
            <a:r>
              <a:rPr lang="en-US" dirty="0">
                <a:solidFill>
                  <a:srgbClr val="FF0000"/>
                </a:solidFill>
              </a:rPr>
              <a:t>2</a:t>
            </a:r>
          </a:p>
        </p:txBody>
      </p:sp>
      <p:sp>
        <p:nvSpPr>
          <p:cNvPr id="11" name="TextBox 10"/>
          <p:cNvSpPr txBox="1"/>
          <p:nvPr/>
        </p:nvSpPr>
        <p:spPr>
          <a:xfrm>
            <a:off x="4672616" y="2594613"/>
            <a:ext cx="235504" cy="369332"/>
          </a:xfrm>
          <a:prstGeom prst="rect">
            <a:avLst/>
          </a:prstGeom>
          <a:noFill/>
        </p:spPr>
        <p:txBody>
          <a:bodyPr wrap="square" rtlCol="0">
            <a:spAutoFit/>
          </a:bodyPr>
          <a:lstStyle/>
          <a:p>
            <a:r>
              <a:rPr lang="en-US" dirty="0">
                <a:solidFill>
                  <a:srgbClr val="FF0000"/>
                </a:solidFill>
              </a:rPr>
              <a:t>3</a:t>
            </a:r>
          </a:p>
        </p:txBody>
      </p:sp>
      <p:sp>
        <p:nvSpPr>
          <p:cNvPr id="13" name="Title 1"/>
          <p:cNvSpPr>
            <a:spLocks noGrp="1"/>
          </p:cNvSpPr>
          <p:nvPr>
            <p:ph type="title"/>
          </p:nvPr>
        </p:nvSpPr>
        <p:spPr>
          <a:xfrm>
            <a:off x="457200" y="-138397"/>
            <a:ext cx="7620000" cy="1143000"/>
          </a:xfrm>
        </p:spPr>
        <p:txBody>
          <a:bodyPr>
            <a:normAutofit/>
          </a:bodyPr>
          <a:lstStyle/>
          <a:p>
            <a:pPr algn="ctr"/>
            <a:r>
              <a:rPr lang="en-US" sz="3500" dirty="0" smtClean="0">
                <a:solidFill>
                  <a:srgbClr val="000000"/>
                </a:solidFill>
                <a:latin typeface="Arial"/>
                <a:cs typeface="Arial"/>
              </a:rPr>
              <a:t>Find your mouse models</a:t>
            </a:r>
            <a:endParaRPr lang="en-US" sz="3500" dirty="0">
              <a:solidFill>
                <a:srgbClr val="000000"/>
              </a:solidFill>
              <a:latin typeface="Arial"/>
              <a:cs typeface="Arial"/>
            </a:endParaRPr>
          </a:p>
        </p:txBody>
      </p:sp>
    </p:spTree>
    <p:extLst>
      <p:ext uri="{BB962C8B-B14F-4D97-AF65-F5344CB8AC3E}">
        <p14:creationId xmlns:p14="http://schemas.microsoft.com/office/powerpoint/2010/main" val="29554812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000000"/>
                </a:solidFill>
                <a:latin typeface="Arial"/>
                <a:cs typeface="Arial"/>
              </a:rPr>
              <a:t>Why mice?</a:t>
            </a:r>
            <a:endParaRPr lang="en-US" sz="4000" dirty="0">
              <a:solidFill>
                <a:srgbClr val="000000"/>
              </a:solidFill>
              <a:latin typeface="Arial"/>
              <a:cs typeface="Arial"/>
            </a:endParaRPr>
          </a:p>
        </p:txBody>
      </p:sp>
      <p:sp>
        <p:nvSpPr>
          <p:cNvPr id="3" name="Content Placeholder 2"/>
          <p:cNvSpPr>
            <a:spLocks noGrp="1"/>
          </p:cNvSpPr>
          <p:nvPr>
            <p:ph idx="1"/>
          </p:nvPr>
        </p:nvSpPr>
        <p:spPr>
          <a:xfrm>
            <a:off x="292576" y="1336081"/>
            <a:ext cx="8493121" cy="5269968"/>
          </a:xfrm>
        </p:spPr>
        <p:txBody>
          <a:bodyPr>
            <a:normAutofit fontScale="92500" lnSpcReduction="10000"/>
          </a:bodyPr>
          <a:lstStyle/>
          <a:p>
            <a:r>
              <a:rPr lang="en-US" sz="2000" dirty="0" smtClean="0">
                <a:latin typeface="Arial"/>
                <a:cs typeface="Arial"/>
              </a:rPr>
              <a:t>&gt;95% similarity to human genome </a:t>
            </a:r>
          </a:p>
          <a:p>
            <a:r>
              <a:rPr lang="en-US" sz="2000" dirty="0" smtClean="0">
                <a:latin typeface="Arial"/>
                <a:cs typeface="Arial"/>
              </a:rPr>
              <a:t>Second </a:t>
            </a:r>
            <a:r>
              <a:rPr lang="en-US" sz="2000" dirty="0">
                <a:latin typeface="Arial"/>
                <a:cs typeface="Arial"/>
              </a:rPr>
              <a:t>mammal sequenced after </a:t>
            </a:r>
            <a:r>
              <a:rPr lang="en-US" sz="2000" dirty="0" smtClean="0">
                <a:latin typeface="Arial"/>
                <a:cs typeface="Arial"/>
              </a:rPr>
              <a:t>human</a:t>
            </a:r>
          </a:p>
          <a:p>
            <a:r>
              <a:rPr lang="en-US" sz="2000" dirty="0" smtClean="0">
                <a:latin typeface="Arial"/>
                <a:cs typeface="Arial"/>
              </a:rPr>
              <a:t>Among </a:t>
            </a:r>
            <a:r>
              <a:rPr lang="en-US" sz="2000" dirty="0">
                <a:latin typeface="Arial"/>
                <a:cs typeface="Arial"/>
              </a:rPr>
              <a:t>the first mammalian species to have its genes manipulated with molecular </a:t>
            </a:r>
            <a:r>
              <a:rPr lang="en-US" sz="2000" dirty="0" smtClean="0">
                <a:latin typeface="Arial"/>
                <a:cs typeface="Arial"/>
              </a:rPr>
              <a:t>tools</a:t>
            </a:r>
          </a:p>
          <a:p>
            <a:r>
              <a:rPr lang="en-US" sz="2000" dirty="0" smtClean="0">
                <a:latin typeface="Arial"/>
                <a:cs typeface="Arial"/>
              </a:rPr>
              <a:t>Many disease-related genes are nearly identical, sharing many common genetic features, such as genetic pathways, physiology, anatomy, and metabolism</a:t>
            </a:r>
          </a:p>
          <a:p>
            <a:endParaRPr lang="en-US" sz="2000" dirty="0">
              <a:latin typeface="Arial"/>
              <a:cs typeface="Arial"/>
            </a:endParaRPr>
          </a:p>
          <a:p>
            <a:endParaRPr lang="en-US" sz="2000" dirty="0" smtClean="0">
              <a:latin typeface="Arial"/>
              <a:cs typeface="Arial"/>
            </a:endParaRPr>
          </a:p>
          <a:p>
            <a:endParaRPr lang="en-US" sz="2000" dirty="0" smtClean="0">
              <a:latin typeface="Arial"/>
              <a:cs typeface="Arial"/>
            </a:endParaRPr>
          </a:p>
          <a:p>
            <a:endParaRPr lang="en-US" sz="2000" dirty="0">
              <a:latin typeface="Arial"/>
              <a:cs typeface="Arial"/>
            </a:endParaRPr>
          </a:p>
          <a:p>
            <a:endParaRPr lang="en-US" sz="2000" dirty="0" smtClean="0">
              <a:latin typeface="Arial"/>
              <a:cs typeface="Arial"/>
            </a:endParaRPr>
          </a:p>
          <a:p>
            <a:endParaRPr lang="en-US" sz="2000" dirty="0" smtClean="0">
              <a:latin typeface="Arial"/>
              <a:cs typeface="Arial"/>
            </a:endParaRPr>
          </a:p>
          <a:p>
            <a:r>
              <a:rPr lang="en-US" sz="2000" dirty="0" smtClean="0">
                <a:latin typeface="Arial"/>
                <a:cs typeface="Arial"/>
              </a:rPr>
              <a:t>Animal-based studies in precision medicine</a:t>
            </a:r>
          </a:p>
          <a:p>
            <a:r>
              <a:rPr lang="en-US" sz="2000" dirty="0" smtClean="0">
                <a:latin typeface="Arial"/>
                <a:cs typeface="Arial"/>
              </a:rPr>
              <a:t>Knockout Mouse Project (KOMP), International Mouse </a:t>
            </a:r>
            <a:r>
              <a:rPr lang="en-US" sz="2000" dirty="0" err="1" smtClean="0">
                <a:latin typeface="Arial"/>
                <a:cs typeface="Arial"/>
              </a:rPr>
              <a:t>Phenotyping</a:t>
            </a:r>
            <a:r>
              <a:rPr lang="en-US" sz="2000" dirty="0" smtClean="0">
                <a:latin typeface="Arial"/>
                <a:cs typeface="Arial"/>
              </a:rPr>
              <a:t> Consortium (IMPC)</a:t>
            </a:r>
          </a:p>
          <a:p>
            <a:pPr lvl="1"/>
            <a:r>
              <a:rPr lang="en-US" sz="1700" dirty="0" smtClean="0">
                <a:latin typeface="Arial"/>
                <a:cs typeface="Arial"/>
              </a:rPr>
              <a:t>Systematic, comprehensive, large scale studies </a:t>
            </a:r>
          </a:p>
          <a:p>
            <a:endParaRPr lang="en-US" sz="2000" dirty="0">
              <a:latin typeface="Arial"/>
              <a:cs typeface="Arial"/>
            </a:endParaRPr>
          </a:p>
        </p:txBody>
      </p:sp>
      <p:sp>
        <p:nvSpPr>
          <p:cNvPr id="4" name="Slide Number Placeholder 3"/>
          <p:cNvSpPr>
            <a:spLocks noGrp="1"/>
          </p:cNvSpPr>
          <p:nvPr>
            <p:ph type="sldNum" sz="quarter" idx="12"/>
          </p:nvPr>
        </p:nvSpPr>
        <p:spPr/>
        <p:txBody>
          <a:bodyPr/>
          <a:lstStyle/>
          <a:p>
            <a:fld id="{69E46147-363F-E849-ADE2-ED07A6B75794}" type="slidenum">
              <a:rPr lang="en-US" smtClean="0"/>
              <a:t>2</a:t>
            </a:fld>
            <a:endParaRPr lang="en-US"/>
          </a:p>
        </p:txBody>
      </p:sp>
      <p:grpSp>
        <p:nvGrpSpPr>
          <p:cNvPr id="8" name="Group 7"/>
          <p:cNvGrpSpPr/>
          <p:nvPr/>
        </p:nvGrpSpPr>
        <p:grpSpPr>
          <a:xfrm>
            <a:off x="1095300" y="3406952"/>
            <a:ext cx="7166541" cy="1747632"/>
            <a:chOff x="1095300" y="2999167"/>
            <a:chExt cx="7166541" cy="1747632"/>
          </a:xfrm>
        </p:grpSpPr>
        <p:pic>
          <p:nvPicPr>
            <p:cNvPr id="5" name="Picture 4" descr="hmdc_nudeHuman.gif"/>
            <p:cNvPicPr>
              <a:picLocks noChangeAspect="1"/>
            </p:cNvPicPr>
            <p:nvPr/>
          </p:nvPicPr>
          <p:blipFill rotWithShape="1">
            <a:blip r:embed="rId3">
              <a:extLst>
                <a:ext uri="{28A0092B-C50C-407E-A947-70E740481C1C}">
                  <a14:useLocalDpi xmlns:a14="http://schemas.microsoft.com/office/drawing/2010/main" val="0"/>
                </a:ext>
              </a:extLst>
            </a:blip>
            <a:srcRect r="59924" b="62115"/>
            <a:stretch/>
          </p:blipFill>
          <p:spPr>
            <a:xfrm>
              <a:off x="1095300" y="3075833"/>
              <a:ext cx="1910948" cy="1670966"/>
            </a:xfrm>
            <a:prstGeom prst="rect">
              <a:avLst/>
            </a:prstGeom>
          </p:spPr>
        </p:pic>
        <p:pic>
          <p:nvPicPr>
            <p:cNvPr id="6" name="Picture 5" descr="hmdc_spotlightMouseDetail_ms.png"/>
            <p:cNvPicPr>
              <a:picLocks noChangeAspect="1"/>
            </p:cNvPicPr>
            <p:nvPr/>
          </p:nvPicPr>
          <p:blipFill rotWithShape="1">
            <a:blip r:embed="rId4">
              <a:extLst>
                <a:ext uri="{28A0092B-C50C-407E-A947-70E740481C1C}">
                  <a14:useLocalDpi xmlns:a14="http://schemas.microsoft.com/office/drawing/2010/main" val="0"/>
                </a:ext>
              </a:extLst>
            </a:blip>
            <a:srcRect l="5148" r="3937" b="58887"/>
            <a:stretch/>
          </p:blipFill>
          <p:spPr>
            <a:xfrm>
              <a:off x="3256931" y="2999167"/>
              <a:ext cx="5004910" cy="1747632"/>
            </a:xfrm>
            <a:prstGeom prst="rect">
              <a:avLst/>
            </a:prstGeom>
          </p:spPr>
        </p:pic>
        <p:sp>
          <p:nvSpPr>
            <p:cNvPr id="7" name="TextBox 6"/>
            <p:cNvSpPr txBox="1"/>
            <p:nvPr/>
          </p:nvSpPr>
          <p:spPr>
            <a:xfrm>
              <a:off x="6679752" y="4439022"/>
              <a:ext cx="1508308" cy="307777"/>
            </a:xfrm>
            <a:prstGeom prst="rect">
              <a:avLst/>
            </a:prstGeom>
            <a:noFill/>
          </p:spPr>
          <p:txBody>
            <a:bodyPr wrap="none" rtlCol="0">
              <a:spAutoFit/>
            </a:bodyPr>
            <a:lstStyle/>
            <a:p>
              <a:r>
                <a:rPr lang="en-US" sz="1400" dirty="0" smtClean="0"/>
                <a:t>Frank et al. (1999)</a:t>
              </a:r>
              <a:endParaRPr lang="en-US" sz="1400" dirty="0"/>
            </a:p>
          </p:txBody>
        </p:sp>
      </p:grpSp>
    </p:spTree>
    <p:extLst>
      <p:ext uri="{BB962C8B-B14F-4D97-AF65-F5344CB8AC3E}">
        <p14:creationId xmlns:p14="http://schemas.microsoft.com/office/powerpoint/2010/main" val="942463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Effect transition="in" filter="fade">
                                      <p:cBhvr>
                                        <p:cTn id="15" dur="500"/>
                                        <p:tgtEl>
                                          <p:spTgt spid="3">
                                            <p:txEl>
                                              <p:pRg st="10" end="1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1" end="11"/>
                                            </p:txEl>
                                          </p:spTgt>
                                        </p:tgtEl>
                                        <p:attrNameLst>
                                          <p:attrName>style.visibility</p:attrName>
                                        </p:attrNameLst>
                                      </p:cBhvr>
                                      <p:to>
                                        <p:strVal val="visible"/>
                                      </p:to>
                                    </p:set>
                                    <p:animEffect transition="in" filter="fade">
                                      <p:cBhvr>
                                        <p:cTn id="18" dur="500"/>
                                        <p:tgtEl>
                                          <p:spTgt spid="3">
                                            <p:txEl>
                                              <p:pRg st="11" end="1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animEffect transition="in" filter="fade">
                                      <p:cBhvr>
                                        <p:cTn id="2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E46147-363F-E849-ADE2-ED07A6B75794}" type="slidenum">
              <a:rPr lang="en-US" smtClean="0"/>
              <a:t>20</a:t>
            </a:fld>
            <a:endParaRPr lang="en-US"/>
          </a:p>
        </p:txBody>
      </p:sp>
      <p:sp>
        <p:nvSpPr>
          <p:cNvPr id="6" name="Title 1"/>
          <p:cNvSpPr txBox="1">
            <a:spLocks/>
          </p:cNvSpPr>
          <p:nvPr/>
        </p:nvSpPr>
        <p:spPr>
          <a:xfrm>
            <a:off x="457200" y="-138397"/>
            <a:ext cx="7620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3500" dirty="0" smtClean="0">
                <a:solidFill>
                  <a:srgbClr val="000000"/>
                </a:solidFill>
                <a:latin typeface="Arial"/>
                <a:cs typeface="Arial"/>
              </a:rPr>
              <a:t>Find your mouse models (1)</a:t>
            </a:r>
            <a:endParaRPr lang="en-US" sz="3500" dirty="0">
              <a:solidFill>
                <a:srgbClr val="000000"/>
              </a:solidFill>
              <a:latin typeface="Arial"/>
              <a:cs typeface="Arial"/>
            </a:endParaRPr>
          </a:p>
        </p:txBody>
      </p:sp>
      <p:pic>
        <p:nvPicPr>
          <p:cNvPr id="7" name="Picture 6" descr="Screen Shot 2017-05-26 at 10.23.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5330"/>
            <a:ext cx="8850936" cy="6014866"/>
          </a:xfrm>
          <a:prstGeom prst="rect">
            <a:avLst/>
          </a:prstGeom>
          <a:ln>
            <a:solidFill>
              <a:srgbClr val="021A44"/>
            </a:solidFill>
          </a:ln>
        </p:spPr>
      </p:pic>
      <p:cxnSp>
        <p:nvCxnSpPr>
          <p:cNvPr id="8" name="Straight Arrow Connector 7"/>
          <p:cNvCxnSpPr/>
          <p:nvPr/>
        </p:nvCxnSpPr>
        <p:spPr>
          <a:xfrm flipH="1">
            <a:off x="2022597" y="3988426"/>
            <a:ext cx="4001494" cy="964274"/>
          </a:xfrm>
          <a:prstGeom prst="straightConnector1">
            <a:avLst/>
          </a:prstGeom>
          <a:ln w="952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3886809" y="3988426"/>
            <a:ext cx="2226829" cy="964274"/>
          </a:xfrm>
          <a:prstGeom prst="straightConnector1">
            <a:avLst/>
          </a:prstGeom>
          <a:ln w="952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198757" y="3988426"/>
            <a:ext cx="0" cy="964274"/>
          </a:xfrm>
          <a:prstGeom prst="straightConnector1">
            <a:avLst/>
          </a:prstGeom>
          <a:ln w="952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690323" y="3713213"/>
            <a:ext cx="1916297" cy="307777"/>
          </a:xfrm>
          <a:prstGeom prst="rect">
            <a:avLst/>
          </a:prstGeom>
          <a:solidFill>
            <a:srgbClr val="FFFF00"/>
          </a:solidFill>
          <a:ln>
            <a:solidFill>
              <a:srgbClr val="000000"/>
            </a:solidFill>
          </a:ln>
        </p:spPr>
        <p:txBody>
          <a:bodyPr wrap="none" rtlCol="0">
            <a:spAutoFit/>
          </a:bodyPr>
          <a:lstStyle/>
          <a:p>
            <a:r>
              <a:rPr lang="en-US" sz="1400" dirty="0">
                <a:solidFill>
                  <a:srgbClr val="000000"/>
                </a:solidFill>
              </a:rPr>
              <a:t>l</a:t>
            </a:r>
            <a:r>
              <a:rPr lang="en-US" sz="1400" dirty="0" smtClean="0">
                <a:solidFill>
                  <a:srgbClr val="000000"/>
                </a:solidFill>
              </a:rPr>
              <a:t>ook up definitions here</a:t>
            </a:r>
            <a:endParaRPr lang="en-US" sz="1400" dirty="0">
              <a:solidFill>
                <a:srgbClr val="000000"/>
              </a:solidFill>
            </a:endParaRPr>
          </a:p>
        </p:txBody>
      </p:sp>
      <p:sp>
        <p:nvSpPr>
          <p:cNvPr id="21" name="TextBox 20"/>
          <p:cNvSpPr txBox="1"/>
          <p:nvPr/>
        </p:nvSpPr>
        <p:spPr>
          <a:xfrm>
            <a:off x="4881324" y="2182655"/>
            <a:ext cx="2159566" cy="307777"/>
          </a:xfrm>
          <a:prstGeom prst="rect">
            <a:avLst/>
          </a:prstGeom>
          <a:solidFill>
            <a:srgbClr val="FFFF00"/>
          </a:solidFill>
          <a:ln>
            <a:solidFill>
              <a:srgbClr val="000000"/>
            </a:solidFill>
          </a:ln>
        </p:spPr>
        <p:txBody>
          <a:bodyPr wrap="none" rtlCol="0">
            <a:spAutoFit/>
          </a:bodyPr>
          <a:lstStyle/>
          <a:p>
            <a:r>
              <a:rPr lang="en-US" sz="1400" dirty="0">
                <a:solidFill>
                  <a:srgbClr val="000000"/>
                </a:solidFill>
              </a:rPr>
              <a:t>e</a:t>
            </a:r>
            <a:r>
              <a:rPr lang="en-US" sz="1400" dirty="0" smtClean="0">
                <a:solidFill>
                  <a:srgbClr val="000000"/>
                </a:solidFill>
              </a:rPr>
              <a:t>xplore terms and IDs here</a:t>
            </a:r>
            <a:endParaRPr lang="en-US" sz="1400" dirty="0">
              <a:solidFill>
                <a:srgbClr val="000000"/>
              </a:solidFill>
            </a:endParaRPr>
          </a:p>
        </p:txBody>
      </p:sp>
      <p:sp>
        <p:nvSpPr>
          <p:cNvPr id="22" name="Right Brace 21"/>
          <p:cNvSpPr/>
          <p:nvPr/>
        </p:nvSpPr>
        <p:spPr>
          <a:xfrm>
            <a:off x="4647753" y="2189954"/>
            <a:ext cx="169682" cy="331945"/>
          </a:xfrm>
          <a:prstGeom prst="rightBrac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cxnSp>
        <p:nvCxnSpPr>
          <p:cNvPr id="23" name="Straight Arrow Connector 22"/>
          <p:cNvCxnSpPr/>
          <p:nvPr/>
        </p:nvCxnSpPr>
        <p:spPr>
          <a:xfrm>
            <a:off x="1423333" y="2580636"/>
            <a:ext cx="648558" cy="0"/>
          </a:xfrm>
          <a:prstGeom prst="straightConnector1">
            <a:avLst/>
          </a:prstGeom>
          <a:ln w="952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65341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E46147-363F-E849-ADE2-ED07A6B75794}" type="slidenum">
              <a:rPr lang="en-US" smtClean="0"/>
              <a:t>21</a:t>
            </a:fld>
            <a:endParaRPr lang="en-US"/>
          </a:p>
        </p:txBody>
      </p:sp>
      <p:sp>
        <p:nvSpPr>
          <p:cNvPr id="5" name="Title 1"/>
          <p:cNvSpPr txBox="1">
            <a:spLocks/>
          </p:cNvSpPr>
          <p:nvPr/>
        </p:nvSpPr>
        <p:spPr>
          <a:xfrm>
            <a:off x="457200" y="-138397"/>
            <a:ext cx="7620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3500" dirty="0" smtClean="0">
                <a:solidFill>
                  <a:srgbClr val="000000"/>
                </a:solidFill>
                <a:latin typeface="Arial"/>
                <a:cs typeface="Arial"/>
              </a:rPr>
              <a:t>Find your mouse models (2)</a:t>
            </a:r>
            <a:endParaRPr lang="en-US" sz="3500" dirty="0">
              <a:solidFill>
                <a:srgbClr val="000000"/>
              </a:solidFill>
              <a:latin typeface="Arial"/>
              <a:cs typeface="Arial"/>
            </a:endParaRPr>
          </a:p>
        </p:txBody>
      </p:sp>
      <p:pic>
        <p:nvPicPr>
          <p:cNvPr id="6" name="Picture 5" descr="Screen Shot 2017-05-26 at 10.48.33 AM.png"/>
          <p:cNvPicPr>
            <a:picLocks noChangeAspect="1"/>
          </p:cNvPicPr>
          <p:nvPr/>
        </p:nvPicPr>
        <p:blipFill rotWithShape="1">
          <a:blip r:embed="rId2">
            <a:extLst>
              <a:ext uri="{28A0092B-C50C-407E-A947-70E740481C1C}">
                <a14:useLocalDpi xmlns:a14="http://schemas.microsoft.com/office/drawing/2010/main" val="0"/>
              </a:ext>
            </a:extLst>
          </a:blip>
          <a:srcRect b="14325"/>
          <a:stretch/>
        </p:blipFill>
        <p:spPr>
          <a:xfrm>
            <a:off x="313863" y="799475"/>
            <a:ext cx="8467689" cy="5849601"/>
          </a:xfrm>
          <a:prstGeom prst="rect">
            <a:avLst/>
          </a:prstGeom>
          <a:ln w="3175" cmpd="sng">
            <a:noFill/>
          </a:ln>
          <a:effectLst>
            <a:outerShdw blurRad="292100" dist="139700" dir="2700000" algn="tl" rotWithShape="0">
              <a:srgbClr val="333333">
                <a:alpha val="65000"/>
              </a:srgbClr>
            </a:outerShdw>
          </a:effectLst>
        </p:spPr>
      </p:pic>
      <p:sp>
        <p:nvSpPr>
          <p:cNvPr id="9" name="TextBox 8"/>
          <p:cNvSpPr txBox="1"/>
          <p:nvPr/>
        </p:nvSpPr>
        <p:spPr>
          <a:xfrm>
            <a:off x="836394" y="759894"/>
            <a:ext cx="872216" cy="307777"/>
          </a:xfrm>
          <a:prstGeom prst="rect">
            <a:avLst/>
          </a:prstGeom>
          <a:solidFill>
            <a:srgbClr val="FFFF00"/>
          </a:solidFill>
          <a:ln>
            <a:solidFill>
              <a:srgbClr val="000000"/>
            </a:solidFill>
          </a:ln>
        </p:spPr>
        <p:txBody>
          <a:bodyPr wrap="none" rtlCol="0">
            <a:spAutoFit/>
          </a:bodyPr>
          <a:lstStyle/>
          <a:p>
            <a:r>
              <a:rPr lang="en-US" altLang="zh-CN" sz="1400" dirty="0" smtClean="0">
                <a:solidFill>
                  <a:srgbClr val="000000"/>
                </a:solidFill>
              </a:rPr>
              <a:t>H</a:t>
            </a:r>
            <a:r>
              <a:rPr lang="en-US" sz="1400" dirty="0" smtClean="0">
                <a:solidFill>
                  <a:srgbClr val="000000"/>
                </a:solidFill>
              </a:rPr>
              <a:t>elp doc.</a:t>
            </a:r>
            <a:endParaRPr lang="en-US" sz="1400" dirty="0">
              <a:solidFill>
                <a:srgbClr val="000000"/>
              </a:solidFill>
            </a:endParaRPr>
          </a:p>
        </p:txBody>
      </p:sp>
      <p:cxnSp>
        <p:nvCxnSpPr>
          <p:cNvPr id="10" name="Straight Arrow Connector 9"/>
          <p:cNvCxnSpPr/>
          <p:nvPr/>
        </p:nvCxnSpPr>
        <p:spPr>
          <a:xfrm flipH="1">
            <a:off x="570070" y="921082"/>
            <a:ext cx="266324" cy="53852"/>
          </a:xfrm>
          <a:prstGeom prst="straightConnector1">
            <a:avLst/>
          </a:prstGeom>
          <a:ln w="952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55167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E46147-363F-E849-ADE2-ED07A6B75794}" type="slidenum">
              <a:rPr lang="en-US" smtClean="0"/>
              <a:t>22</a:t>
            </a:fld>
            <a:endParaRPr lang="en-US"/>
          </a:p>
        </p:txBody>
      </p:sp>
      <p:pic>
        <p:nvPicPr>
          <p:cNvPr id="5" name="Picture 4" descr="Screen Shot 2017-05-26 at 10.53.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572" y="846643"/>
            <a:ext cx="6520879" cy="68580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919692" y="963423"/>
            <a:ext cx="941589" cy="788255"/>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Rectangle 6"/>
          <p:cNvSpPr/>
          <p:nvPr/>
        </p:nvSpPr>
        <p:spPr>
          <a:xfrm>
            <a:off x="4518169" y="4693036"/>
            <a:ext cx="1751794" cy="313843"/>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itle 1"/>
          <p:cNvSpPr txBox="1">
            <a:spLocks/>
          </p:cNvSpPr>
          <p:nvPr/>
        </p:nvSpPr>
        <p:spPr>
          <a:xfrm>
            <a:off x="457200" y="-138397"/>
            <a:ext cx="7620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3500" dirty="0" smtClean="0">
                <a:solidFill>
                  <a:srgbClr val="000000"/>
                </a:solidFill>
                <a:latin typeface="Arial"/>
                <a:cs typeface="Arial"/>
              </a:rPr>
              <a:t>Find your mouse models (2)</a:t>
            </a:r>
            <a:endParaRPr lang="en-US" sz="3500" dirty="0">
              <a:solidFill>
                <a:srgbClr val="000000"/>
              </a:solidFill>
              <a:latin typeface="Arial"/>
              <a:cs typeface="Arial"/>
            </a:endParaRPr>
          </a:p>
        </p:txBody>
      </p:sp>
    </p:spTree>
    <p:extLst>
      <p:ext uri="{BB962C8B-B14F-4D97-AF65-F5344CB8AC3E}">
        <p14:creationId xmlns:p14="http://schemas.microsoft.com/office/powerpoint/2010/main" val="18569410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78509" y="5648960"/>
            <a:ext cx="548640" cy="396240"/>
          </a:xfrm>
        </p:spPr>
        <p:txBody>
          <a:bodyPr/>
          <a:lstStyle/>
          <a:p>
            <a:fld id="{69E46147-363F-E849-ADE2-ED07A6B75794}" type="slidenum">
              <a:rPr lang="en-US" smtClean="0"/>
              <a:t>23</a:t>
            </a:fld>
            <a:endParaRPr lang="en-US"/>
          </a:p>
        </p:txBody>
      </p:sp>
      <p:pic>
        <p:nvPicPr>
          <p:cNvPr id="4" name="Picture 3" descr="Screen Shot 2017-05-26 at 11.00.34 AM.png"/>
          <p:cNvPicPr>
            <a:picLocks noChangeAspect="1"/>
          </p:cNvPicPr>
          <p:nvPr/>
        </p:nvPicPr>
        <p:blipFill rotWithShape="1">
          <a:blip r:embed="rId2">
            <a:extLst>
              <a:ext uri="{28A0092B-C50C-407E-A947-70E740481C1C}">
                <a14:useLocalDpi xmlns:a14="http://schemas.microsoft.com/office/drawing/2010/main" val="0"/>
              </a:ext>
            </a:extLst>
          </a:blip>
          <a:srcRect b="14594"/>
          <a:stretch/>
        </p:blipFill>
        <p:spPr>
          <a:xfrm>
            <a:off x="218977" y="906871"/>
            <a:ext cx="7951594" cy="549405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457200" y="-138397"/>
            <a:ext cx="7620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3500" dirty="0" smtClean="0">
                <a:solidFill>
                  <a:srgbClr val="000000"/>
                </a:solidFill>
                <a:latin typeface="Arial"/>
                <a:cs typeface="Arial"/>
              </a:rPr>
              <a:t>Find your mouse models (2)</a:t>
            </a:r>
            <a:endParaRPr lang="en-US" sz="3500" dirty="0">
              <a:solidFill>
                <a:srgbClr val="000000"/>
              </a:solidFill>
              <a:latin typeface="Arial"/>
              <a:cs typeface="Arial"/>
            </a:endParaRPr>
          </a:p>
        </p:txBody>
      </p:sp>
      <p:sp>
        <p:nvSpPr>
          <p:cNvPr id="8" name="TextBox 7"/>
          <p:cNvSpPr txBox="1"/>
          <p:nvPr/>
        </p:nvSpPr>
        <p:spPr>
          <a:xfrm>
            <a:off x="7048241" y="2613433"/>
            <a:ext cx="1528254" cy="523220"/>
          </a:xfrm>
          <a:prstGeom prst="rect">
            <a:avLst/>
          </a:prstGeom>
          <a:noFill/>
        </p:spPr>
        <p:txBody>
          <a:bodyPr wrap="square" rtlCol="0">
            <a:spAutoFit/>
          </a:bodyPr>
          <a:lstStyle/>
          <a:p>
            <a:r>
              <a:rPr lang="en-US" sz="1400" dirty="0" smtClean="0">
                <a:solidFill>
                  <a:srgbClr val="FF0000"/>
                </a:solidFill>
              </a:rPr>
              <a:t>* publication info. and abstracts</a:t>
            </a:r>
            <a:endParaRPr lang="en-US" sz="1400" dirty="0">
              <a:solidFill>
                <a:srgbClr val="FF0000"/>
              </a:solidFill>
            </a:endParaRPr>
          </a:p>
        </p:txBody>
      </p:sp>
      <p:sp>
        <p:nvSpPr>
          <p:cNvPr id="10" name="TextBox 9"/>
          <p:cNvSpPr txBox="1"/>
          <p:nvPr/>
        </p:nvSpPr>
        <p:spPr>
          <a:xfrm>
            <a:off x="2216208" y="2146836"/>
            <a:ext cx="1951605" cy="523220"/>
          </a:xfrm>
          <a:prstGeom prst="rect">
            <a:avLst/>
          </a:prstGeom>
          <a:noFill/>
        </p:spPr>
        <p:txBody>
          <a:bodyPr wrap="square" rtlCol="0">
            <a:spAutoFit/>
          </a:bodyPr>
          <a:lstStyle/>
          <a:p>
            <a:r>
              <a:rPr lang="en-US" sz="1400" dirty="0" smtClean="0">
                <a:solidFill>
                  <a:srgbClr val="FF0000"/>
                </a:solidFill>
              </a:rPr>
              <a:t>* phenotypes are annotated to genotypes</a:t>
            </a:r>
            <a:endParaRPr lang="en-US" sz="1400" dirty="0">
              <a:solidFill>
                <a:srgbClr val="FF0000"/>
              </a:solidFill>
            </a:endParaRPr>
          </a:p>
        </p:txBody>
      </p:sp>
    </p:spTree>
    <p:extLst>
      <p:ext uri="{BB962C8B-B14F-4D97-AF65-F5344CB8AC3E}">
        <p14:creationId xmlns:p14="http://schemas.microsoft.com/office/powerpoint/2010/main" val="30822105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12" y="1127929"/>
            <a:ext cx="2742392" cy="4853029"/>
          </a:xfrm>
          <a:prstGeom prst="rect">
            <a:avLst/>
          </a:prstGeom>
          <a:ln w="12700">
            <a:solidFill>
              <a:schemeClr val="tx1">
                <a:lumMod val="50000"/>
                <a:lumOff val="50000"/>
              </a:schemeClr>
            </a:solidFill>
          </a:ln>
        </p:spPr>
      </p:pic>
      <p:sp>
        <p:nvSpPr>
          <p:cNvPr id="6" name="Rectangle 5"/>
          <p:cNvSpPr/>
          <p:nvPr/>
        </p:nvSpPr>
        <p:spPr>
          <a:xfrm>
            <a:off x="142173" y="2265727"/>
            <a:ext cx="2806133" cy="361910"/>
          </a:xfrm>
          <a:prstGeom prst="rect">
            <a:avLst/>
          </a:prstGeom>
          <a:noFill/>
          <a:ln w="38100">
            <a:solidFill>
              <a:srgbClr val="D98E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024" y="867655"/>
            <a:ext cx="5829672" cy="5905081"/>
          </a:xfrm>
          <a:prstGeom prst="rect">
            <a:avLst/>
          </a:prstGeom>
          <a:ln>
            <a:solidFill>
              <a:srgbClr val="3E3E3E"/>
            </a:solidFill>
          </a:ln>
        </p:spPr>
      </p:pic>
      <p:sp>
        <p:nvSpPr>
          <p:cNvPr id="7" name="Title 1"/>
          <p:cNvSpPr txBox="1">
            <a:spLocks/>
          </p:cNvSpPr>
          <p:nvPr/>
        </p:nvSpPr>
        <p:spPr>
          <a:xfrm>
            <a:off x="-1" y="-138397"/>
            <a:ext cx="8467005"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3500" dirty="0" smtClean="0">
                <a:solidFill>
                  <a:srgbClr val="000000"/>
                </a:solidFill>
                <a:latin typeface="Arial"/>
                <a:cs typeface="Arial"/>
              </a:rPr>
              <a:t>Find your mouse models (3) </a:t>
            </a:r>
            <a:r>
              <a:rPr lang="mr-IN" sz="3500" dirty="0" smtClean="0">
                <a:solidFill>
                  <a:srgbClr val="000000"/>
                </a:solidFill>
                <a:latin typeface="Arial"/>
                <a:cs typeface="Arial"/>
              </a:rPr>
              <a:t>–</a:t>
            </a:r>
            <a:r>
              <a:rPr lang="en-US" sz="3500" dirty="0" smtClean="0">
                <a:solidFill>
                  <a:srgbClr val="000000"/>
                </a:solidFill>
                <a:latin typeface="Arial"/>
                <a:cs typeface="Arial"/>
              </a:rPr>
              <a:t> on </a:t>
            </a:r>
            <a:r>
              <a:rPr lang="en-US" sz="3500" dirty="0" smtClean="0">
                <a:solidFill>
                  <a:srgbClr val="E48131"/>
                </a:solidFill>
                <a:latin typeface="Arial"/>
                <a:cs typeface="Arial"/>
              </a:rPr>
              <a:t>H</a:t>
            </a:r>
            <a:r>
              <a:rPr lang="en-US" sz="3500" dirty="0" smtClean="0">
                <a:solidFill>
                  <a:srgbClr val="122D94"/>
                </a:solidFill>
                <a:latin typeface="Arial"/>
                <a:cs typeface="Arial"/>
              </a:rPr>
              <a:t>M</a:t>
            </a:r>
            <a:r>
              <a:rPr lang="en-US" sz="3500" dirty="0" smtClean="0">
                <a:solidFill>
                  <a:srgbClr val="525252"/>
                </a:solidFill>
                <a:latin typeface="Arial"/>
                <a:cs typeface="Arial"/>
              </a:rPr>
              <a:t>DC</a:t>
            </a:r>
            <a:endParaRPr lang="en-US" sz="3500" dirty="0">
              <a:solidFill>
                <a:srgbClr val="525252"/>
              </a:solidFill>
              <a:latin typeface="Arial"/>
              <a:cs typeface="Arial"/>
            </a:endParaRPr>
          </a:p>
        </p:txBody>
      </p:sp>
    </p:spTree>
    <p:extLst>
      <p:ext uri="{BB962C8B-B14F-4D97-AF65-F5344CB8AC3E}">
        <p14:creationId xmlns:p14="http://schemas.microsoft.com/office/powerpoint/2010/main" val="2547602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737536"/>
            <a:ext cx="8784167" cy="3198337"/>
          </a:xfrm>
          <a:prstGeom prst="rect">
            <a:avLst/>
          </a:prstGeom>
        </p:spPr>
      </p:pic>
      <p:sp>
        <p:nvSpPr>
          <p:cNvPr id="2" name="Title 1"/>
          <p:cNvSpPr>
            <a:spLocks noGrp="1"/>
          </p:cNvSpPr>
          <p:nvPr>
            <p:ph type="title"/>
          </p:nvPr>
        </p:nvSpPr>
        <p:spPr>
          <a:xfrm>
            <a:off x="457199" y="274638"/>
            <a:ext cx="8000059" cy="1143000"/>
          </a:xfrm>
        </p:spPr>
        <p:txBody>
          <a:bodyPr/>
          <a:lstStyle/>
          <a:p>
            <a:r>
              <a:rPr lang="en-US" sz="3800" dirty="0" smtClean="0">
                <a:solidFill>
                  <a:schemeClr val="tx1"/>
                </a:solidFill>
                <a:latin typeface="Arial"/>
                <a:cs typeface="Arial"/>
              </a:rPr>
              <a:t>beginning a search with list of genes</a:t>
            </a:r>
            <a:endParaRPr lang="en-US" sz="3800" dirty="0">
              <a:solidFill>
                <a:schemeClr val="tx1"/>
              </a:solidFill>
              <a:latin typeface="Arial"/>
              <a:cs typeface="Arial"/>
            </a:endParaRPr>
          </a:p>
        </p:txBody>
      </p:sp>
      <p:sp>
        <p:nvSpPr>
          <p:cNvPr id="7" name="TextBox 6"/>
          <p:cNvSpPr txBox="1"/>
          <p:nvPr/>
        </p:nvSpPr>
        <p:spPr>
          <a:xfrm>
            <a:off x="2439371" y="2466262"/>
            <a:ext cx="5106181" cy="523220"/>
          </a:xfrm>
          <a:prstGeom prst="rect">
            <a:avLst/>
          </a:prstGeom>
          <a:solidFill>
            <a:schemeClr val="bg1"/>
          </a:solidFill>
          <a:ln>
            <a:solidFill>
              <a:schemeClr val="tx1">
                <a:lumMod val="50000"/>
                <a:lumOff val="50000"/>
              </a:schemeClr>
            </a:solidFill>
          </a:ln>
        </p:spPr>
        <p:txBody>
          <a:bodyPr wrap="square" rtlCol="0">
            <a:spAutoFit/>
          </a:bodyPr>
          <a:lstStyle/>
          <a:p>
            <a:pPr>
              <a:lnSpc>
                <a:spcPct val="120000"/>
              </a:lnSpc>
            </a:pPr>
            <a:r>
              <a:rPr lang="en-US" sz="2400" dirty="0" smtClean="0"/>
              <a:t>SP-B, SP-C, ABCA3, GM-CSF, TTF1</a:t>
            </a:r>
            <a:endParaRPr lang="en-US" sz="2400" dirty="0"/>
          </a:p>
        </p:txBody>
      </p:sp>
      <p:sp>
        <p:nvSpPr>
          <p:cNvPr id="3" name="Slide Number Placeholder 2"/>
          <p:cNvSpPr>
            <a:spLocks noGrp="1"/>
          </p:cNvSpPr>
          <p:nvPr>
            <p:ph type="sldNum" sz="quarter" idx="12"/>
          </p:nvPr>
        </p:nvSpPr>
        <p:spPr/>
        <p:txBody>
          <a:bodyPr/>
          <a:lstStyle/>
          <a:p>
            <a:fld id="{0D9C8EEB-9AFD-5F42-AE9D-5C6E4E55AD15}" type="slidenum">
              <a:rPr lang="en-US" smtClean="0"/>
              <a:t>25</a:t>
            </a:fld>
            <a:endParaRPr lang="en-US"/>
          </a:p>
        </p:txBody>
      </p:sp>
    </p:spTree>
    <p:extLst>
      <p:ext uri="{BB962C8B-B14F-4D97-AF65-F5344CB8AC3E}">
        <p14:creationId xmlns:p14="http://schemas.microsoft.com/office/powerpoint/2010/main" val="3530489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E46147-363F-E849-ADE2-ED07A6B75794}" type="slidenum">
              <a:rPr lang="en-US" smtClean="0"/>
              <a:t>26</a:t>
            </a:fld>
            <a:endParaRPr lang="en-US"/>
          </a:p>
        </p:txBody>
      </p:sp>
      <p:pic>
        <p:nvPicPr>
          <p:cNvPr id="5" name="Picture 4" descr="Screen Shot 2017-05-01 at 3.13.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70" y="1381442"/>
            <a:ext cx="8778739" cy="5178752"/>
          </a:xfrm>
          <a:prstGeom prst="rect">
            <a:avLst/>
          </a:prstGeom>
          <a:ln>
            <a:solidFill>
              <a:schemeClr val="tx1"/>
            </a:solidFill>
          </a:ln>
        </p:spPr>
      </p:pic>
      <p:grpSp>
        <p:nvGrpSpPr>
          <p:cNvPr id="6" name="Group 5"/>
          <p:cNvGrpSpPr/>
          <p:nvPr/>
        </p:nvGrpSpPr>
        <p:grpSpPr>
          <a:xfrm>
            <a:off x="2516858" y="2598626"/>
            <a:ext cx="4194469" cy="3912783"/>
            <a:chOff x="2779889" y="2850444"/>
            <a:chExt cx="3556000" cy="3912783"/>
          </a:xfrm>
        </p:grpSpPr>
        <p:sp>
          <p:nvSpPr>
            <p:cNvPr id="7" name="Rectangle 6"/>
            <p:cNvSpPr/>
            <p:nvPr/>
          </p:nvSpPr>
          <p:spPr>
            <a:xfrm>
              <a:off x="2779889" y="2850444"/>
              <a:ext cx="3556000" cy="3912783"/>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779889" y="2850444"/>
              <a:ext cx="3556000" cy="9313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06888" y="2850444"/>
              <a:ext cx="3314935" cy="830997"/>
            </a:xfrm>
            <a:prstGeom prst="rect">
              <a:avLst/>
            </a:prstGeom>
            <a:noFill/>
          </p:spPr>
          <p:txBody>
            <a:bodyPr wrap="square" rtlCol="0">
              <a:spAutoFit/>
            </a:bodyPr>
            <a:lstStyle/>
            <a:p>
              <a:r>
                <a:rPr lang="en-US" sz="2400" dirty="0" smtClean="0">
                  <a:solidFill>
                    <a:schemeClr val="bg1"/>
                  </a:solidFill>
                </a:rPr>
                <a:t>Mammalian (mouse) and human </a:t>
              </a:r>
              <a:r>
                <a:rPr lang="en-US" sz="2400" dirty="0">
                  <a:solidFill>
                    <a:schemeClr val="bg1"/>
                  </a:solidFill>
                </a:rPr>
                <a:t>p</a:t>
              </a:r>
              <a:r>
                <a:rPr lang="en-US" sz="2400" dirty="0" smtClean="0">
                  <a:solidFill>
                    <a:schemeClr val="bg1"/>
                  </a:solidFill>
                </a:rPr>
                <a:t>henotypes</a:t>
              </a:r>
              <a:endParaRPr lang="en-US" sz="2400" dirty="0">
                <a:solidFill>
                  <a:schemeClr val="bg1"/>
                </a:solidFill>
              </a:endParaRPr>
            </a:p>
          </p:txBody>
        </p:sp>
      </p:grpSp>
      <p:grpSp>
        <p:nvGrpSpPr>
          <p:cNvPr id="10" name="Group 9"/>
          <p:cNvGrpSpPr/>
          <p:nvPr/>
        </p:nvGrpSpPr>
        <p:grpSpPr>
          <a:xfrm>
            <a:off x="6711321" y="2582957"/>
            <a:ext cx="2304506" cy="3928452"/>
            <a:chOff x="6183489" y="2679552"/>
            <a:chExt cx="3556003" cy="3928452"/>
          </a:xfrm>
        </p:grpSpPr>
        <p:sp>
          <p:nvSpPr>
            <p:cNvPr id="11" name="Rectangle 10"/>
            <p:cNvSpPr/>
            <p:nvPr/>
          </p:nvSpPr>
          <p:spPr>
            <a:xfrm>
              <a:off x="6183491" y="2695221"/>
              <a:ext cx="3556001" cy="3912783"/>
            </a:xfrm>
            <a:prstGeom prst="rect">
              <a:avLst/>
            </a:prstGeom>
            <a:noFill/>
            <a:ln w="38100">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183489" y="2679552"/>
              <a:ext cx="3556000" cy="931334"/>
            </a:xfrm>
            <a:prstGeom prst="rect">
              <a:avLst/>
            </a:prstGeom>
            <a:solidFill>
              <a:srgbClr val="FE9835"/>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183498" y="2713714"/>
              <a:ext cx="3555993" cy="830997"/>
            </a:xfrm>
            <a:prstGeom prst="rect">
              <a:avLst/>
            </a:prstGeom>
            <a:solidFill>
              <a:schemeClr val="accent2"/>
            </a:solidFill>
          </p:spPr>
          <p:txBody>
            <a:bodyPr wrap="square" rtlCol="0">
              <a:spAutoFit/>
            </a:bodyPr>
            <a:lstStyle/>
            <a:p>
              <a:r>
                <a:rPr lang="en-US" sz="2400" dirty="0" smtClean="0">
                  <a:solidFill>
                    <a:srgbClr val="F8F8F8"/>
                  </a:solidFill>
                </a:rPr>
                <a:t>Disease Ontology (DO)</a:t>
              </a:r>
              <a:endParaRPr lang="en-US" sz="2400" dirty="0">
                <a:solidFill>
                  <a:srgbClr val="F8F8F8"/>
                </a:solidFill>
              </a:endParaRPr>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5856" y="1762428"/>
            <a:ext cx="1917112" cy="3476081"/>
          </a:xfrm>
          <a:prstGeom prst="rect">
            <a:avLst/>
          </a:prstGeom>
        </p:spPr>
      </p:pic>
      <p:sp>
        <p:nvSpPr>
          <p:cNvPr id="15" name="Rectangle 14"/>
          <p:cNvSpPr/>
          <p:nvPr/>
        </p:nvSpPr>
        <p:spPr>
          <a:xfrm>
            <a:off x="4807916" y="1437566"/>
            <a:ext cx="1339976" cy="32486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147892" y="1437566"/>
            <a:ext cx="2417916" cy="32486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457200" y="206598"/>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rgbClr val="000000"/>
                </a:solidFill>
                <a:latin typeface="Arial"/>
                <a:cs typeface="Arial"/>
              </a:rPr>
              <a:t>Visual display of associated phenotype and disease results</a:t>
            </a:r>
            <a:endParaRPr lang="en-US" sz="3200" dirty="0">
              <a:solidFill>
                <a:srgbClr val="000000"/>
              </a:solidFill>
              <a:latin typeface="Arial"/>
              <a:cs typeface="Arial"/>
            </a:endParaRPr>
          </a:p>
        </p:txBody>
      </p:sp>
    </p:spTree>
    <p:extLst>
      <p:ext uri="{BB962C8B-B14F-4D97-AF65-F5344CB8AC3E}">
        <p14:creationId xmlns:p14="http://schemas.microsoft.com/office/powerpoint/2010/main" val="1435398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0"/>
                            </p:stCondLst>
                            <p:childTnLst>
                              <p:par>
                                <p:cTn id="26" presetID="9"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7-05-01 at 3.13.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04" y="1528411"/>
            <a:ext cx="11570964" cy="6825941"/>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0D9C8EEB-9AFD-5F42-AE9D-5C6E4E55AD15}" type="slidenum">
              <a:rPr lang="en-US" smtClean="0"/>
              <a:t>27</a:t>
            </a:fld>
            <a:endParaRPr lang="en-US"/>
          </a:p>
        </p:txBody>
      </p:sp>
      <p:sp>
        <p:nvSpPr>
          <p:cNvPr id="7" name="Title 1"/>
          <p:cNvSpPr>
            <a:spLocks noGrp="1"/>
          </p:cNvSpPr>
          <p:nvPr>
            <p:ph type="title"/>
          </p:nvPr>
        </p:nvSpPr>
        <p:spPr>
          <a:xfrm>
            <a:off x="196904" y="53271"/>
            <a:ext cx="8433661" cy="1475140"/>
          </a:xfrm>
        </p:spPr>
        <p:txBody>
          <a:bodyPr/>
          <a:lstStyle/>
          <a:p>
            <a:pPr algn="ctr"/>
            <a:r>
              <a:rPr lang="en-US" sz="3000" dirty="0" smtClean="0">
                <a:solidFill>
                  <a:srgbClr val="000000"/>
                </a:solidFill>
                <a:latin typeface="Arial"/>
                <a:cs typeface="Arial"/>
              </a:rPr>
              <a:t>Click on shaded cells to drill down for specific genotypes and more precise phenotypes</a:t>
            </a:r>
            <a:endParaRPr lang="en-US" sz="3000" dirty="0">
              <a:solidFill>
                <a:srgbClr val="000000"/>
              </a:solidFill>
              <a:latin typeface="Arial"/>
              <a:cs typeface="Arial"/>
            </a:endParaRPr>
          </a:p>
        </p:txBody>
      </p:sp>
      <p:sp>
        <p:nvSpPr>
          <p:cNvPr id="8" name="Rectangle 7"/>
          <p:cNvSpPr/>
          <p:nvPr/>
        </p:nvSpPr>
        <p:spPr>
          <a:xfrm>
            <a:off x="4732570" y="6257659"/>
            <a:ext cx="501441" cy="45174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597" y="180592"/>
            <a:ext cx="7586496" cy="5995510"/>
          </a:xfrm>
          <a:prstGeom prst="rect">
            <a:avLst/>
          </a:prstGeom>
          <a:ln>
            <a:solidFill>
              <a:srgbClr val="3E3E3E"/>
            </a:solidFill>
          </a:ln>
        </p:spPr>
      </p:pic>
    </p:spTree>
    <p:extLst>
      <p:ext uri="{BB962C8B-B14F-4D97-AF65-F5344CB8AC3E}">
        <p14:creationId xmlns:p14="http://schemas.microsoft.com/office/powerpoint/2010/main" val="3348560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05-01 at 3.13.35 PM.png"/>
          <p:cNvPicPr>
            <a:picLocks noChangeAspect="1"/>
          </p:cNvPicPr>
          <p:nvPr/>
        </p:nvPicPr>
        <p:blipFill rotWithShape="1">
          <a:blip r:embed="rId3">
            <a:extLst>
              <a:ext uri="{28A0092B-C50C-407E-A947-70E740481C1C}">
                <a14:useLocalDpi xmlns:a14="http://schemas.microsoft.com/office/drawing/2010/main" val="0"/>
              </a:ext>
            </a:extLst>
          </a:blip>
          <a:srcRect l="73724" t="32740"/>
          <a:stretch/>
        </p:blipFill>
        <p:spPr>
          <a:xfrm>
            <a:off x="318646" y="885981"/>
            <a:ext cx="4019982" cy="6070261"/>
          </a:xfrm>
          <a:prstGeom prst="rect">
            <a:avLst/>
          </a:prstGeom>
          <a:ln>
            <a:solidFill>
              <a:schemeClr val="tx1"/>
            </a:solidFill>
          </a:ln>
        </p:spPr>
      </p:pic>
      <p:sp>
        <p:nvSpPr>
          <p:cNvPr id="2" name="Title 1"/>
          <p:cNvSpPr>
            <a:spLocks noGrp="1"/>
          </p:cNvSpPr>
          <p:nvPr>
            <p:ph type="title"/>
          </p:nvPr>
        </p:nvSpPr>
        <p:spPr>
          <a:xfrm>
            <a:off x="457200" y="273684"/>
            <a:ext cx="7700240" cy="629427"/>
          </a:xfrm>
        </p:spPr>
        <p:txBody>
          <a:bodyPr/>
          <a:lstStyle/>
          <a:p>
            <a:pPr algn="ctr"/>
            <a:r>
              <a:rPr lang="en-US" sz="3500" dirty="0" smtClean="0">
                <a:solidFill>
                  <a:srgbClr val="000000"/>
                </a:solidFill>
                <a:latin typeface="Arial"/>
                <a:cs typeface="Arial"/>
              </a:rPr>
              <a:t>Click right side to view disease</a:t>
            </a:r>
            <a:endParaRPr lang="en-US" sz="3500" dirty="0">
              <a:solidFill>
                <a:srgbClr val="000000"/>
              </a:solidFill>
              <a:latin typeface="Arial"/>
              <a:cs typeface="Arial"/>
            </a:endParaRPr>
          </a:p>
        </p:txBody>
      </p:sp>
      <p:sp>
        <p:nvSpPr>
          <p:cNvPr id="3" name="Slide Number Placeholder 2"/>
          <p:cNvSpPr>
            <a:spLocks noGrp="1"/>
          </p:cNvSpPr>
          <p:nvPr>
            <p:ph type="sldNum" sz="quarter" idx="12"/>
          </p:nvPr>
        </p:nvSpPr>
        <p:spPr/>
        <p:txBody>
          <a:bodyPr/>
          <a:lstStyle/>
          <a:p>
            <a:fld id="{0D9C8EEB-9AFD-5F42-AE9D-5C6E4E55AD15}" type="slidenum">
              <a:rPr lang="en-US" smtClean="0"/>
              <a:t>28</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8637" y="996473"/>
            <a:ext cx="6501580" cy="4162951"/>
          </a:xfrm>
          <a:prstGeom prst="rect">
            <a:avLst/>
          </a:prstGeom>
          <a:ln>
            <a:solidFill>
              <a:srgbClr val="3E3E3E"/>
            </a:solidFill>
          </a:ln>
        </p:spPr>
      </p:pic>
      <p:sp>
        <p:nvSpPr>
          <p:cNvPr id="10" name="Rectangle 9"/>
          <p:cNvSpPr/>
          <p:nvPr/>
        </p:nvSpPr>
        <p:spPr>
          <a:xfrm>
            <a:off x="1333260" y="3493328"/>
            <a:ext cx="501441" cy="45174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331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05-01 at 3.13.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70" y="1614459"/>
            <a:ext cx="9567468" cy="5644039"/>
          </a:xfrm>
          <a:prstGeom prst="rect">
            <a:avLst/>
          </a:prstGeom>
          <a:ln>
            <a:solidFill>
              <a:schemeClr val="tx1"/>
            </a:solidFill>
          </a:ln>
        </p:spPr>
      </p:pic>
      <p:sp>
        <p:nvSpPr>
          <p:cNvPr id="2" name="Title 1"/>
          <p:cNvSpPr>
            <a:spLocks noGrp="1"/>
          </p:cNvSpPr>
          <p:nvPr>
            <p:ph type="title"/>
          </p:nvPr>
        </p:nvSpPr>
        <p:spPr>
          <a:xfrm>
            <a:off x="372533" y="273684"/>
            <a:ext cx="7714037" cy="1143000"/>
          </a:xfrm>
        </p:spPr>
        <p:txBody>
          <a:bodyPr/>
          <a:lstStyle/>
          <a:p>
            <a:r>
              <a:rPr lang="en-US" sz="3500" dirty="0" smtClean="0">
                <a:solidFill>
                  <a:srgbClr val="000000"/>
                </a:solidFill>
                <a:latin typeface="Arial"/>
                <a:cs typeface="Arial"/>
              </a:rPr>
              <a:t>Other tabs for Genes &amp; Diseases lists (downloadable)</a:t>
            </a:r>
            <a:endParaRPr lang="en-US" sz="3500" dirty="0">
              <a:solidFill>
                <a:srgbClr val="000000"/>
              </a:solidFill>
              <a:latin typeface="Arial"/>
              <a:cs typeface="Arial"/>
            </a:endParaRPr>
          </a:p>
        </p:txBody>
      </p:sp>
      <p:sp>
        <p:nvSpPr>
          <p:cNvPr id="5" name="Rectangle 4"/>
          <p:cNvSpPr/>
          <p:nvPr/>
        </p:nvSpPr>
        <p:spPr>
          <a:xfrm>
            <a:off x="3888865" y="2538976"/>
            <a:ext cx="1256166" cy="59415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180010" y="2538976"/>
            <a:ext cx="1256592" cy="59381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D9C8EEB-9AFD-5F42-AE9D-5C6E4E55AD15}" type="slidenum">
              <a:rPr lang="en-US" smtClean="0"/>
              <a:t>29</a:t>
            </a:fld>
            <a:endParaRPr lang="en-US"/>
          </a:p>
        </p:txBody>
      </p:sp>
    </p:spTree>
    <p:extLst>
      <p:ext uri="{BB962C8B-B14F-4D97-AF65-F5344CB8AC3E}">
        <p14:creationId xmlns:p14="http://schemas.microsoft.com/office/powerpoint/2010/main" val="3138917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000000"/>
                </a:solidFill>
                <a:latin typeface="Arial"/>
                <a:cs typeface="Arial"/>
              </a:rPr>
              <a:t>What is MGI?</a:t>
            </a:r>
            <a:endParaRPr lang="en-US" sz="4000" dirty="0">
              <a:solidFill>
                <a:srgbClr val="000000"/>
              </a:solidFill>
              <a:latin typeface="Arial"/>
              <a:cs typeface="Arial"/>
            </a:endParaRPr>
          </a:p>
        </p:txBody>
      </p:sp>
      <p:sp>
        <p:nvSpPr>
          <p:cNvPr id="3" name="Content Placeholder 2"/>
          <p:cNvSpPr>
            <a:spLocks noGrp="1"/>
          </p:cNvSpPr>
          <p:nvPr>
            <p:ph idx="1"/>
          </p:nvPr>
        </p:nvSpPr>
        <p:spPr>
          <a:xfrm>
            <a:off x="292576" y="1417638"/>
            <a:ext cx="8229600" cy="5076739"/>
          </a:xfrm>
        </p:spPr>
        <p:txBody>
          <a:bodyPr>
            <a:normAutofit lnSpcReduction="10000"/>
          </a:bodyPr>
          <a:lstStyle/>
          <a:p>
            <a:pPr>
              <a:spcBef>
                <a:spcPts val="1300"/>
              </a:spcBef>
            </a:pPr>
            <a:r>
              <a:rPr lang="en-GB" sz="2600" dirty="0" smtClean="0">
                <a:latin typeface="Arial"/>
                <a:ea typeface="ＭＳ Ｐゴシック" pitchFamily="-112" charset="-128"/>
                <a:cs typeface="Arial"/>
              </a:rPr>
              <a:t>Mouse Genome Informatics (MGI) is a community </a:t>
            </a:r>
            <a:r>
              <a:rPr lang="en-GB" sz="2600" dirty="0">
                <a:latin typeface="Arial"/>
                <a:ea typeface="ＭＳ Ｐゴシック" pitchFamily="-112" charset="-128"/>
                <a:cs typeface="Arial"/>
              </a:rPr>
              <a:t>model organism database for the laboratory mouse</a:t>
            </a:r>
          </a:p>
          <a:p>
            <a:pPr>
              <a:spcBef>
                <a:spcPts val="1300"/>
              </a:spcBef>
            </a:pPr>
            <a:r>
              <a:rPr lang="en-US" sz="2600" dirty="0" smtClean="0">
                <a:latin typeface="Arial"/>
                <a:cs typeface="Arial"/>
              </a:rPr>
              <a:t>Authoritative resource on the laboratory mouse</a:t>
            </a:r>
          </a:p>
          <a:p>
            <a:pPr lvl="1">
              <a:lnSpc>
                <a:spcPct val="60000"/>
              </a:lnSpc>
              <a:spcBef>
                <a:spcPts val="1300"/>
              </a:spcBef>
            </a:pPr>
            <a:r>
              <a:rPr lang="en-US" sz="1800" dirty="0" smtClean="0">
                <a:latin typeface="Arial"/>
                <a:cs typeface="Arial"/>
              </a:rPr>
              <a:t>Mouse gene, allele, and strain nomenclature</a:t>
            </a:r>
          </a:p>
          <a:p>
            <a:pPr lvl="1">
              <a:lnSpc>
                <a:spcPct val="60000"/>
              </a:lnSpc>
              <a:spcBef>
                <a:spcPts val="1300"/>
              </a:spcBef>
            </a:pPr>
            <a:r>
              <a:rPr lang="en-US" sz="1800" dirty="0" smtClean="0">
                <a:latin typeface="Arial"/>
                <a:cs typeface="Arial"/>
              </a:rPr>
              <a:t>Unified mouse genome feature catalog</a:t>
            </a:r>
          </a:p>
          <a:p>
            <a:pPr lvl="1">
              <a:lnSpc>
                <a:spcPct val="60000"/>
              </a:lnSpc>
              <a:spcBef>
                <a:spcPts val="1300"/>
              </a:spcBef>
            </a:pPr>
            <a:r>
              <a:rPr lang="en-US" sz="1800" dirty="0" smtClean="0">
                <a:latin typeface="Arial"/>
                <a:cs typeface="Arial"/>
              </a:rPr>
              <a:t>Developmental gene expression data</a:t>
            </a:r>
          </a:p>
          <a:p>
            <a:pPr lvl="1">
              <a:lnSpc>
                <a:spcPct val="60000"/>
              </a:lnSpc>
              <a:spcBef>
                <a:spcPts val="1300"/>
              </a:spcBef>
            </a:pPr>
            <a:r>
              <a:rPr lang="en-US" sz="1800" dirty="0" smtClean="0">
                <a:latin typeface="Arial"/>
                <a:cs typeface="Arial"/>
              </a:rPr>
              <a:t>Functional, phenotype, and disease annotation using specific ontology</a:t>
            </a:r>
          </a:p>
          <a:p>
            <a:pPr lvl="1">
              <a:lnSpc>
                <a:spcPct val="60000"/>
              </a:lnSpc>
              <a:spcBef>
                <a:spcPts val="1300"/>
              </a:spcBef>
            </a:pPr>
            <a:r>
              <a:rPr lang="en-US" sz="1800" dirty="0" smtClean="0">
                <a:latin typeface="Arial"/>
                <a:cs typeface="Arial"/>
              </a:rPr>
              <a:t>Mouse models of human disease</a:t>
            </a:r>
          </a:p>
          <a:p>
            <a:pPr>
              <a:spcBef>
                <a:spcPts val="3100"/>
              </a:spcBef>
            </a:pPr>
            <a:r>
              <a:rPr lang="en-US" dirty="0" smtClean="0">
                <a:latin typeface="Arial"/>
                <a:cs typeface="Arial"/>
              </a:rPr>
              <a:t>All information relies on peer-reviewed sources and is curated by scientists</a:t>
            </a:r>
          </a:p>
          <a:p>
            <a:pPr>
              <a:spcBef>
                <a:spcPts val="2500"/>
              </a:spcBef>
            </a:pPr>
            <a:r>
              <a:rPr lang="en-US" dirty="0" smtClean="0">
                <a:latin typeface="Arial"/>
                <a:cs typeface="Arial"/>
              </a:rPr>
              <a:t>One-stop integration of genes, alleles &amp; biology making it flexible for a variety of research questions</a:t>
            </a:r>
          </a:p>
          <a:p>
            <a:pPr>
              <a:spcBef>
                <a:spcPts val="1300"/>
              </a:spcBef>
            </a:pPr>
            <a:endParaRPr lang="en-US" sz="2600" dirty="0" smtClean="0">
              <a:latin typeface="Arial"/>
              <a:cs typeface="Arial"/>
            </a:endParaRPr>
          </a:p>
          <a:p>
            <a:pPr>
              <a:spcBef>
                <a:spcPts val="1300"/>
              </a:spcBef>
            </a:pPr>
            <a:endParaRPr lang="en-US" sz="2600" dirty="0">
              <a:latin typeface="Arial"/>
              <a:cs typeface="Arial"/>
            </a:endParaRPr>
          </a:p>
        </p:txBody>
      </p:sp>
      <p:sp>
        <p:nvSpPr>
          <p:cNvPr id="4" name="Slide Number Placeholder 3"/>
          <p:cNvSpPr>
            <a:spLocks noGrp="1"/>
          </p:cNvSpPr>
          <p:nvPr>
            <p:ph type="sldNum" sz="quarter" idx="12"/>
          </p:nvPr>
        </p:nvSpPr>
        <p:spPr/>
        <p:txBody>
          <a:bodyPr/>
          <a:lstStyle/>
          <a:p>
            <a:fld id="{69E46147-363F-E849-ADE2-ED07A6B75794}" type="slidenum">
              <a:rPr lang="en-US" smtClean="0"/>
              <a:t>3</a:t>
            </a:fld>
            <a:endParaRPr lang="en-US"/>
          </a:p>
        </p:txBody>
      </p:sp>
      <p:pic>
        <p:nvPicPr>
          <p:cNvPr id="7" name="Picture 6" descr="MGI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532" y="34953"/>
            <a:ext cx="2031940" cy="1365255"/>
          </a:xfrm>
          <a:prstGeom prst="rect">
            <a:avLst/>
          </a:prstGeom>
        </p:spPr>
      </p:pic>
    </p:spTree>
    <p:extLst>
      <p:ext uri="{BB962C8B-B14F-4D97-AF65-F5344CB8AC3E}">
        <p14:creationId xmlns:p14="http://schemas.microsoft.com/office/powerpoint/2010/main" val="37151437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D9C8EEB-9AFD-5F42-AE9D-5C6E4E55AD15}" type="slidenum">
              <a:rPr lang="en-US" smtClean="0"/>
              <a:t>30</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7" y="1470604"/>
            <a:ext cx="8998471" cy="4901360"/>
          </a:xfrm>
          <a:prstGeom prst="rect">
            <a:avLst/>
          </a:prstGeom>
          <a:ln w="19050" cap="sq" cmpd="sng">
            <a:solidFill>
              <a:schemeClr val="accent1">
                <a:lumMod val="50000"/>
                <a:lumOff val="50000"/>
              </a:schemeClr>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08795" y="169333"/>
            <a:ext cx="8548729" cy="1232371"/>
          </a:xfrm>
        </p:spPr>
        <p:txBody>
          <a:bodyPr/>
          <a:lstStyle/>
          <a:p>
            <a:pPr algn="ctr"/>
            <a:r>
              <a:rPr lang="en-US" sz="3000" b="1" dirty="0" smtClean="0">
                <a:solidFill>
                  <a:srgbClr val="000000"/>
                </a:solidFill>
                <a:latin typeface="Arial"/>
                <a:cs typeface="Arial"/>
              </a:rPr>
              <a:t>Genes</a:t>
            </a:r>
            <a:r>
              <a:rPr lang="en-US" sz="3000" dirty="0" smtClean="0">
                <a:solidFill>
                  <a:srgbClr val="000000"/>
                </a:solidFill>
                <a:latin typeface="Arial"/>
                <a:cs typeface="Arial"/>
              </a:rPr>
              <a:t> tab: downloadable, find references and mouse models</a:t>
            </a:r>
            <a:endParaRPr lang="en-US" sz="3000" dirty="0">
              <a:solidFill>
                <a:srgbClr val="000000"/>
              </a:solidFill>
              <a:latin typeface="Arial"/>
              <a:cs typeface="Arial"/>
            </a:endParaRPr>
          </a:p>
        </p:txBody>
      </p:sp>
    </p:spTree>
    <p:extLst>
      <p:ext uri="{BB962C8B-B14F-4D97-AF65-F5344CB8AC3E}">
        <p14:creationId xmlns:p14="http://schemas.microsoft.com/office/powerpoint/2010/main" val="3620117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22" y="1713005"/>
            <a:ext cx="8989525" cy="4390837"/>
          </a:xfrm>
          <a:prstGeom prst="rect">
            <a:avLst/>
          </a:prstGeom>
          <a:ln>
            <a:solidFill>
              <a:srgbClr val="021A44"/>
            </a:solidFill>
          </a:ln>
        </p:spPr>
      </p:pic>
      <p:sp>
        <p:nvSpPr>
          <p:cNvPr id="2" name="Title 1"/>
          <p:cNvSpPr>
            <a:spLocks noGrp="1"/>
          </p:cNvSpPr>
          <p:nvPr>
            <p:ph type="title"/>
          </p:nvPr>
        </p:nvSpPr>
        <p:spPr>
          <a:xfrm>
            <a:off x="125529" y="155222"/>
            <a:ext cx="8934118" cy="1232371"/>
          </a:xfrm>
        </p:spPr>
        <p:txBody>
          <a:bodyPr/>
          <a:lstStyle/>
          <a:p>
            <a:pPr algn="ctr"/>
            <a:r>
              <a:rPr lang="en-US" sz="3000" b="1" dirty="0" smtClean="0">
                <a:solidFill>
                  <a:srgbClr val="000000"/>
                </a:solidFill>
                <a:latin typeface="Arial"/>
                <a:cs typeface="Arial"/>
              </a:rPr>
              <a:t>Diseases</a:t>
            </a:r>
            <a:r>
              <a:rPr lang="en-US" sz="3000" dirty="0" smtClean="0">
                <a:solidFill>
                  <a:srgbClr val="000000"/>
                </a:solidFill>
                <a:latin typeface="Arial"/>
                <a:cs typeface="Arial"/>
              </a:rPr>
              <a:t> tab: downloadable, find all gene associations in human and mouse</a:t>
            </a:r>
            <a:endParaRPr lang="en-US" sz="3000" dirty="0">
              <a:solidFill>
                <a:srgbClr val="000000"/>
              </a:solidFill>
              <a:latin typeface="Arial"/>
              <a:cs typeface="Arial"/>
            </a:endParaRPr>
          </a:p>
        </p:txBody>
      </p:sp>
      <p:sp>
        <p:nvSpPr>
          <p:cNvPr id="17" name="Rectangle 16"/>
          <p:cNvSpPr/>
          <p:nvPr/>
        </p:nvSpPr>
        <p:spPr>
          <a:xfrm>
            <a:off x="125530" y="3701797"/>
            <a:ext cx="1132900" cy="62246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D9C8EEB-9AFD-5F42-AE9D-5C6E4E55AD15}" type="slidenum">
              <a:rPr lang="en-US" smtClean="0"/>
              <a:t>31</a:t>
            </a:fld>
            <a:endParaRPr lang="en-US"/>
          </a:p>
        </p:txBody>
      </p:sp>
      <p:grpSp>
        <p:nvGrpSpPr>
          <p:cNvPr id="9" name="Group 8"/>
          <p:cNvGrpSpPr/>
          <p:nvPr/>
        </p:nvGrpSpPr>
        <p:grpSpPr>
          <a:xfrm>
            <a:off x="352952" y="1387593"/>
            <a:ext cx="8791048" cy="3277319"/>
            <a:chOff x="352952" y="1387593"/>
            <a:chExt cx="8791048" cy="3277319"/>
          </a:xfrm>
        </p:grpSpPr>
        <p:pic>
          <p:nvPicPr>
            <p:cNvPr id="5" name="Picture 4" descr="Screen Shot 2017-05-06 at 12.08.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52" y="1387593"/>
              <a:ext cx="8791048" cy="3277319"/>
            </a:xfrm>
            <a:prstGeom prst="rect">
              <a:avLst/>
            </a:prstGeom>
            <a:ln>
              <a:solidFill>
                <a:srgbClr val="000000"/>
              </a:solidFill>
            </a:ln>
          </p:spPr>
        </p:pic>
        <p:sp>
          <p:nvSpPr>
            <p:cNvPr id="10" name="Rectangle 9"/>
            <p:cNvSpPr/>
            <p:nvPr/>
          </p:nvSpPr>
          <p:spPr>
            <a:xfrm>
              <a:off x="3225916" y="3229485"/>
              <a:ext cx="1132900" cy="62246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0713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44" y="1680835"/>
            <a:ext cx="8929341" cy="4610641"/>
          </a:xfrm>
          <a:prstGeom prst="rect">
            <a:avLst/>
          </a:prstGeom>
          <a:ln w="3175" cmpd="sng">
            <a:solidFill>
              <a:srgbClr val="000000"/>
            </a:solidFill>
          </a:ln>
        </p:spPr>
      </p:pic>
      <p:sp>
        <p:nvSpPr>
          <p:cNvPr id="2" name="Title 1"/>
          <p:cNvSpPr>
            <a:spLocks noGrp="1"/>
          </p:cNvSpPr>
          <p:nvPr>
            <p:ph type="title"/>
          </p:nvPr>
        </p:nvSpPr>
        <p:spPr>
          <a:xfrm>
            <a:off x="1143941" y="897732"/>
            <a:ext cx="6834021" cy="716967"/>
          </a:xfrm>
        </p:spPr>
        <p:txBody>
          <a:bodyPr/>
          <a:lstStyle/>
          <a:p>
            <a:r>
              <a:rPr lang="en-US" sz="1800" dirty="0" smtClean="0">
                <a:solidFill>
                  <a:schemeClr val="tx1"/>
                </a:solidFill>
                <a:latin typeface="Arial"/>
                <a:cs typeface="Arial"/>
              </a:rPr>
              <a:t>-- begin a search with phenotype term and genome coordinate</a:t>
            </a:r>
            <a:endParaRPr lang="en-US" sz="1800" dirty="0">
              <a:solidFill>
                <a:schemeClr val="tx1"/>
              </a:solidFill>
              <a:latin typeface="Arial"/>
              <a:cs typeface="Arial"/>
            </a:endParaRPr>
          </a:p>
        </p:txBody>
      </p:sp>
      <p:sp>
        <p:nvSpPr>
          <p:cNvPr id="3" name="Slide Number Placeholder 2"/>
          <p:cNvSpPr>
            <a:spLocks noGrp="1"/>
          </p:cNvSpPr>
          <p:nvPr>
            <p:ph type="sldNum" sz="quarter" idx="12"/>
          </p:nvPr>
        </p:nvSpPr>
        <p:spPr/>
        <p:txBody>
          <a:bodyPr/>
          <a:lstStyle/>
          <a:p>
            <a:fld id="{0D9C8EEB-9AFD-5F42-AE9D-5C6E4E55AD15}" type="slidenum">
              <a:rPr lang="en-US" smtClean="0"/>
              <a:t>32</a:t>
            </a:fld>
            <a:endParaRPr lang="en-US"/>
          </a:p>
        </p:txBody>
      </p:sp>
      <p:sp>
        <p:nvSpPr>
          <p:cNvPr id="6" name="Rectangle 5"/>
          <p:cNvSpPr/>
          <p:nvPr/>
        </p:nvSpPr>
        <p:spPr>
          <a:xfrm>
            <a:off x="2410268" y="4709147"/>
            <a:ext cx="1481540" cy="52209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27896" y="5242897"/>
            <a:ext cx="2247416" cy="61749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 y="-138397"/>
            <a:ext cx="8467005" cy="157623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3500" dirty="0" smtClean="0">
                <a:solidFill>
                  <a:srgbClr val="000000"/>
                </a:solidFill>
                <a:latin typeface="Arial"/>
                <a:cs typeface="Arial"/>
              </a:rPr>
              <a:t>Find your mouse models (3) </a:t>
            </a:r>
            <a:r>
              <a:rPr lang="mr-IN" sz="3500" dirty="0" smtClean="0">
                <a:solidFill>
                  <a:srgbClr val="000000"/>
                </a:solidFill>
                <a:latin typeface="Arial"/>
                <a:cs typeface="Arial"/>
              </a:rPr>
              <a:t>–</a:t>
            </a:r>
            <a:r>
              <a:rPr lang="en-US" sz="3500" dirty="0" smtClean="0">
                <a:solidFill>
                  <a:srgbClr val="000000"/>
                </a:solidFill>
                <a:latin typeface="Arial"/>
                <a:cs typeface="Arial"/>
              </a:rPr>
              <a:t> on </a:t>
            </a:r>
            <a:r>
              <a:rPr lang="en-US" sz="3500" dirty="0" smtClean="0">
                <a:solidFill>
                  <a:srgbClr val="E48131"/>
                </a:solidFill>
                <a:latin typeface="Arial"/>
                <a:cs typeface="Arial"/>
              </a:rPr>
              <a:t>H</a:t>
            </a:r>
            <a:r>
              <a:rPr lang="en-US" sz="3500" dirty="0" smtClean="0">
                <a:solidFill>
                  <a:srgbClr val="122D94"/>
                </a:solidFill>
                <a:latin typeface="Arial"/>
                <a:cs typeface="Arial"/>
              </a:rPr>
              <a:t>M</a:t>
            </a:r>
            <a:r>
              <a:rPr lang="en-US" sz="3500" dirty="0" smtClean="0">
                <a:solidFill>
                  <a:srgbClr val="525252"/>
                </a:solidFill>
                <a:latin typeface="Arial"/>
                <a:cs typeface="Arial"/>
              </a:rPr>
              <a:t>DC</a:t>
            </a:r>
            <a:endParaRPr lang="en-US" sz="3500" dirty="0">
              <a:solidFill>
                <a:srgbClr val="525252"/>
              </a:solidFill>
              <a:latin typeface="Arial"/>
              <a:cs typeface="Arial"/>
            </a:endParaRPr>
          </a:p>
        </p:txBody>
      </p:sp>
    </p:spTree>
    <p:extLst>
      <p:ext uri="{BB962C8B-B14F-4D97-AF65-F5344CB8AC3E}">
        <p14:creationId xmlns:p14="http://schemas.microsoft.com/office/powerpoint/2010/main" val="25664777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47" y="1108407"/>
            <a:ext cx="7964004" cy="5841618"/>
          </a:xfrm>
          <a:prstGeom prst="rect">
            <a:avLst/>
          </a:prstGeom>
          <a:ln>
            <a:solidFill>
              <a:schemeClr val="bg1">
                <a:lumMod val="25000"/>
              </a:schemeClr>
            </a:solidFill>
          </a:ln>
        </p:spPr>
      </p:pic>
      <p:sp>
        <p:nvSpPr>
          <p:cNvPr id="2" name="Title 1"/>
          <p:cNvSpPr>
            <a:spLocks noGrp="1"/>
          </p:cNvSpPr>
          <p:nvPr>
            <p:ph type="title"/>
          </p:nvPr>
        </p:nvSpPr>
        <p:spPr>
          <a:xfrm>
            <a:off x="223421" y="197712"/>
            <a:ext cx="8626424" cy="910695"/>
          </a:xfrm>
        </p:spPr>
        <p:txBody>
          <a:bodyPr/>
          <a:lstStyle/>
          <a:p>
            <a:pPr algn="ctr"/>
            <a:r>
              <a:rPr lang="en-US" sz="3500" dirty="0" smtClean="0">
                <a:solidFill>
                  <a:srgbClr val="000000"/>
                </a:solidFill>
                <a:latin typeface="Arial"/>
                <a:cs typeface="Arial"/>
              </a:rPr>
              <a:t>Combined search results</a:t>
            </a:r>
            <a:endParaRPr lang="en-US" sz="3500" dirty="0">
              <a:solidFill>
                <a:srgbClr val="000000"/>
              </a:solidFill>
              <a:latin typeface="Arial"/>
              <a:cs typeface="Arial"/>
            </a:endParaRPr>
          </a:p>
        </p:txBody>
      </p:sp>
      <p:sp>
        <p:nvSpPr>
          <p:cNvPr id="8" name="TextBox 7"/>
          <p:cNvSpPr txBox="1"/>
          <p:nvPr/>
        </p:nvSpPr>
        <p:spPr>
          <a:xfrm>
            <a:off x="122464" y="5690597"/>
            <a:ext cx="4590647" cy="923330"/>
          </a:xfrm>
          <a:prstGeom prst="rect">
            <a:avLst/>
          </a:prstGeom>
          <a:solidFill>
            <a:schemeClr val="bg1"/>
          </a:solidFill>
          <a:ln>
            <a:solidFill>
              <a:schemeClr val="bg1">
                <a:lumMod val="50000"/>
              </a:schemeClr>
            </a:solidFill>
          </a:ln>
        </p:spPr>
        <p:txBody>
          <a:bodyPr wrap="square" rtlCol="0">
            <a:spAutoFit/>
          </a:bodyPr>
          <a:lstStyle/>
          <a:p>
            <a:r>
              <a:rPr lang="en-US" dirty="0" smtClean="0"/>
              <a:t>at least one mouse homolog genotype contains “attention deficit” and “motor delay” (or child term) as an MP annotation</a:t>
            </a:r>
            <a:endParaRPr lang="en-US" dirty="0"/>
          </a:p>
        </p:txBody>
      </p:sp>
      <p:sp>
        <p:nvSpPr>
          <p:cNvPr id="11" name="TextBox 10"/>
          <p:cNvSpPr txBox="1"/>
          <p:nvPr/>
        </p:nvSpPr>
        <p:spPr>
          <a:xfrm>
            <a:off x="4835407" y="5679420"/>
            <a:ext cx="4014438" cy="923330"/>
          </a:xfrm>
          <a:prstGeom prst="rect">
            <a:avLst/>
          </a:prstGeom>
          <a:solidFill>
            <a:schemeClr val="bg1"/>
          </a:solidFill>
          <a:ln>
            <a:solidFill>
              <a:schemeClr val="bg1">
                <a:lumMod val="50000"/>
              </a:schemeClr>
            </a:solidFill>
          </a:ln>
        </p:spPr>
        <p:txBody>
          <a:bodyPr wrap="square" rtlCol="0">
            <a:spAutoFit/>
          </a:bodyPr>
          <a:lstStyle/>
          <a:p>
            <a:r>
              <a:rPr lang="en-US" dirty="0" smtClean="0"/>
              <a:t>same MP genotype is a disease model, or human disease name/synonym contains “attention deficit” and “motor delay”</a:t>
            </a:r>
            <a:endParaRPr lang="en-US" dirty="0"/>
          </a:p>
        </p:txBody>
      </p:sp>
    </p:spTree>
    <p:extLst>
      <p:ext uri="{BB962C8B-B14F-4D97-AF65-F5344CB8AC3E}">
        <p14:creationId xmlns:p14="http://schemas.microsoft.com/office/powerpoint/2010/main" val="22024895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8784" y="2140489"/>
            <a:ext cx="6885093" cy="1633538"/>
          </a:xfrm>
        </p:spPr>
        <p:txBody>
          <a:bodyPr anchor="ctr">
            <a:normAutofit/>
          </a:bodyPr>
          <a:lstStyle/>
          <a:p>
            <a:pPr algn="ctr"/>
            <a:r>
              <a:rPr lang="en-US" sz="4500" dirty="0" smtClean="0">
                <a:solidFill>
                  <a:srgbClr val="000000"/>
                </a:solidFill>
              </a:rPr>
              <a:t>Where to buy           ?</a:t>
            </a:r>
            <a:endParaRPr lang="en-US" sz="4500" dirty="0">
              <a:solidFill>
                <a:srgbClr val="000000"/>
              </a:solidFill>
            </a:endParaRPr>
          </a:p>
        </p:txBody>
      </p:sp>
      <p:sp>
        <p:nvSpPr>
          <p:cNvPr id="4" name="Slide Number Placeholder 3"/>
          <p:cNvSpPr>
            <a:spLocks noGrp="1"/>
          </p:cNvSpPr>
          <p:nvPr>
            <p:ph type="sldNum" sz="quarter" idx="12"/>
          </p:nvPr>
        </p:nvSpPr>
        <p:spPr/>
        <p:txBody>
          <a:bodyPr/>
          <a:lstStyle/>
          <a:p>
            <a:fld id="{69E46147-363F-E849-ADE2-ED07A6B75794}" type="slidenum">
              <a:rPr lang="en-US" smtClean="0"/>
              <a:t>34</a:t>
            </a:fld>
            <a:endParaRPr lang="en-US"/>
          </a:p>
        </p:txBody>
      </p:sp>
      <p:pic>
        <p:nvPicPr>
          <p:cNvPr id="2" name="Picture 1" descr="mouse_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351" y="2187132"/>
            <a:ext cx="1274427" cy="1274427"/>
          </a:xfrm>
          <a:prstGeom prst="rect">
            <a:avLst/>
          </a:prstGeom>
        </p:spPr>
      </p:pic>
    </p:spTree>
    <p:extLst>
      <p:ext uri="{BB962C8B-B14F-4D97-AF65-F5344CB8AC3E}">
        <p14:creationId xmlns:p14="http://schemas.microsoft.com/office/powerpoint/2010/main" val="5277967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D9C8EEB-9AFD-5F42-AE9D-5C6E4E55AD15}" type="slidenum">
              <a:rPr lang="en-US" smtClean="0"/>
              <a:t>35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45" y="874383"/>
            <a:ext cx="7537600" cy="6106794"/>
          </a:xfrm>
          <a:prstGeom prst="rect">
            <a:avLst/>
          </a:prstGeom>
          <a:ln>
            <a:noFill/>
          </a:ln>
          <a:effectLst>
            <a:outerShdw blurRad="292100" dist="139700" dir="2700000" algn="tl" rotWithShape="0">
              <a:srgbClr val="333333">
                <a:alpha val="65000"/>
              </a:srgbClr>
            </a:outerShdw>
          </a:effectLst>
        </p:spPr>
      </p:pic>
      <p:sp>
        <p:nvSpPr>
          <p:cNvPr id="39" name="Title 1"/>
          <p:cNvSpPr>
            <a:spLocks noGrp="1"/>
          </p:cNvSpPr>
          <p:nvPr>
            <p:ph type="title"/>
          </p:nvPr>
        </p:nvSpPr>
        <p:spPr>
          <a:xfrm>
            <a:off x="223421" y="15246"/>
            <a:ext cx="8626424" cy="910695"/>
          </a:xfrm>
        </p:spPr>
        <p:txBody>
          <a:bodyPr/>
          <a:lstStyle/>
          <a:p>
            <a:pPr algn="ctr"/>
            <a:r>
              <a:rPr lang="en-US" sz="3500" dirty="0" smtClean="0">
                <a:solidFill>
                  <a:srgbClr val="000000"/>
                </a:solidFill>
                <a:latin typeface="Arial"/>
                <a:cs typeface="Arial"/>
              </a:rPr>
              <a:t>On gene detail page</a:t>
            </a:r>
            <a:r>
              <a:rPr lang="mr-IN" sz="3500" dirty="0" smtClean="0">
                <a:solidFill>
                  <a:srgbClr val="000000"/>
                </a:solidFill>
                <a:latin typeface="Arial"/>
                <a:cs typeface="Arial"/>
              </a:rPr>
              <a:t>…</a:t>
            </a:r>
            <a:endParaRPr lang="en-US" sz="3500" dirty="0">
              <a:solidFill>
                <a:srgbClr val="000000"/>
              </a:solidFill>
              <a:latin typeface="Arial"/>
              <a:cs typeface="Arial"/>
            </a:endParaRPr>
          </a:p>
        </p:txBody>
      </p:sp>
      <p:sp>
        <p:nvSpPr>
          <p:cNvPr id="40" name="Rectangle 39"/>
          <p:cNvSpPr/>
          <p:nvPr/>
        </p:nvSpPr>
        <p:spPr>
          <a:xfrm>
            <a:off x="5051839" y="2646238"/>
            <a:ext cx="1481540" cy="23204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802109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E46147-363F-E849-ADE2-ED07A6B75794}" type="slidenum">
              <a:rPr lang="en-US" smtClean="0"/>
              <a:t>36</a:t>
            </a:fld>
            <a:endParaRPr lang="en-US"/>
          </a:p>
        </p:txBody>
      </p:sp>
      <p:pic>
        <p:nvPicPr>
          <p:cNvPr id="4" name="Picture 3" descr="Screen Shot 2017-05-30 at 3.36.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975" y="284521"/>
            <a:ext cx="7134118" cy="685800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41401" y="2226274"/>
            <a:ext cx="1716078" cy="67476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132957" y="2699997"/>
            <a:ext cx="1353581" cy="307777"/>
          </a:xfrm>
          <a:prstGeom prst="rect">
            <a:avLst/>
          </a:prstGeom>
          <a:solidFill>
            <a:srgbClr val="FFFF00"/>
          </a:solidFill>
          <a:ln>
            <a:solidFill>
              <a:schemeClr val="tx1"/>
            </a:solidFill>
          </a:ln>
        </p:spPr>
        <p:txBody>
          <a:bodyPr wrap="none" rtlCol="0">
            <a:spAutoFit/>
          </a:bodyPr>
          <a:lstStyle/>
          <a:p>
            <a:r>
              <a:rPr lang="en-US" sz="1400" dirty="0">
                <a:solidFill>
                  <a:srgbClr val="000000"/>
                </a:solidFill>
              </a:rPr>
              <a:t>c</a:t>
            </a:r>
            <a:r>
              <a:rPr lang="en-US" sz="1400" dirty="0" smtClean="0">
                <a:solidFill>
                  <a:srgbClr val="000000"/>
                </a:solidFill>
              </a:rPr>
              <a:t>hoose an allele</a:t>
            </a:r>
            <a:endParaRPr lang="en-US" sz="1400" dirty="0">
              <a:solidFill>
                <a:srgbClr val="000000"/>
              </a:solidFill>
            </a:endParaRPr>
          </a:p>
        </p:txBody>
      </p:sp>
    </p:spTree>
    <p:extLst>
      <p:ext uri="{BB962C8B-B14F-4D97-AF65-F5344CB8AC3E}">
        <p14:creationId xmlns:p14="http://schemas.microsoft.com/office/powerpoint/2010/main" val="111394717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E46147-363F-E849-ADE2-ED07A6B75794}" type="slidenum">
              <a:rPr lang="en-US" smtClean="0"/>
              <a:t>37</a:t>
            </a:fld>
            <a:endParaRPr lang="en-US"/>
          </a:p>
        </p:txBody>
      </p:sp>
      <p:pic>
        <p:nvPicPr>
          <p:cNvPr id="3" name="Picture 2" descr="Screen Shot 2017-05-31 at 12.09.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32" y="0"/>
            <a:ext cx="8046056" cy="68580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458624" y="6045200"/>
            <a:ext cx="1633456" cy="31041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3290648" y="1010412"/>
            <a:ext cx="1157690" cy="70167"/>
          </a:xfrm>
          <a:prstGeom prst="straightConnector1">
            <a:avLst/>
          </a:prstGeom>
          <a:ln w="952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209782" y="842010"/>
            <a:ext cx="4322006" cy="830997"/>
          </a:xfrm>
          <a:prstGeom prst="rect">
            <a:avLst/>
          </a:prstGeom>
          <a:solidFill>
            <a:srgbClr val="FFFF00"/>
          </a:solidFill>
          <a:ln>
            <a:solidFill>
              <a:schemeClr val="tx1"/>
            </a:solidFill>
          </a:ln>
        </p:spPr>
        <p:txBody>
          <a:bodyPr wrap="square" rtlCol="0">
            <a:spAutoFit/>
          </a:bodyPr>
          <a:lstStyle/>
          <a:p>
            <a:r>
              <a:rPr lang="en-US" sz="1200" dirty="0" smtClean="0">
                <a:solidFill>
                  <a:srgbClr val="000000"/>
                </a:solidFill>
              </a:rPr>
              <a:t>Synonyms are alternative symbols used in publications and are non-specific. </a:t>
            </a:r>
          </a:p>
          <a:p>
            <a:r>
              <a:rPr lang="en-US" sz="1200" dirty="0" smtClean="0">
                <a:solidFill>
                  <a:srgbClr val="000000"/>
                </a:solidFill>
              </a:rPr>
              <a:t>Instead, please use official symbol, </a:t>
            </a:r>
            <a:r>
              <a:rPr lang="en-US" sz="1200" dirty="0" smtClean="0">
                <a:solidFill>
                  <a:srgbClr val="000000"/>
                </a:solidFill>
              </a:rPr>
              <a:t>e.g. </a:t>
            </a:r>
            <a:r>
              <a:rPr lang="en-US" sz="1200" dirty="0" err="1" smtClean="0">
                <a:solidFill>
                  <a:srgbClr val="000000"/>
                </a:solidFill>
              </a:rPr>
              <a:t>Agt</a:t>
            </a:r>
            <a:r>
              <a:rPr lang="en-US" sz="1200" dirty="0" smtClean="0">
                <a:solidFill>
                  <a:srgbClr val="000000"/>
                </a:solidFill>
              </a:rPr>
              <a:t>&lt;tm1Afu&gt;, or unique identifier such as MGI ID, e.g. MGI:2136636 for this allele</a:t>
            </a:r>
            <a:endParaRPr lang="en-US" sz="1200" dirty="0">
              <a:solidFill>
                <a:srgbClr val="000000"/>
              </a:solidFill>
            </a:endParaRPr>
          </a:p>
        </p:txBody>
      </p:sp>
      <p:sp>
        <p:nvSpPr>
          <p:cNvPr id="8" name="TextBox 7"/>
          <p:cNvSpPr txBox="1"/>
          <p:nvPr/>
        </p:nvSpPr>
        <p:spPr>
          <a:xfrm>
            <a:off x="5451670" y="6047839"/>
            <a:ext cx="1571652" cy="307777"/>
          </a:xfrm>
          <a:prstGeom prst="rect">
            <a:avLst/>
          </a:prstGeom>
          <a:solidFill>
            <a:srgbClr val="FFFF00"/>
          </a:solidFill>
          <a:ln>
            <a:solidFill>
              <a:schemeClr val="tx1"/>
            </a:solidFill>
          </a:ln>
        </p:spPr>
        <p:txBody>
          <a:bodyPr wrap="square" rtlCol="0">
            <a:spAutoFit/>
          </a:bodyPr>
          <a:lstStyle/>
          <a:p>
            <a:r>
              <a:rPr lang="en-US" sz="1400" dirty="0" smtClean="0">
                <a:solidFill>
                  <a:srgbClr val="000000"/>
                </a:solidFill>
              </a:rPr>
              <a:t>Click to go to IMSR</a:t>
            </a:r>
            <a:endParaRPr lang="en-US" sz="1400" dirty="0">
              <a:solidFill>
                <a:srgbClr val="000000"/>
              </a:solidFill>
            </a:endParaRPr>
          </a:p>
        </p:txBody>
      </p:sp>
      <p:cxnSp>
        <p:nvCxnSpPr>
          <p:cNvPr id="9" name="Straight Arrow Connector 8"/>
          <p:cNvCxnSpPr/>
          <p:nvPr/>
        </p:nvCxnSpPr>
        <p:spPr>
          <a:xfrm flipH="1" flipV="1">
            <a:off x="2574984" y="905161"/>
            <a:ext cx="1718996" cy="575374"/>
          </a:xfrm>
          <a:prstGeom prst="straightConnector1">
            <a:avLst/>
          </a:prstGeom>
          <a:ln w="9525" cmpd="sng">
            <a:solidFill>
              <a:srgbClr val="F07119"/>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2525870" y="540290"/>
            <a:ext cx="1768110" cy="933228"/>
          </a:xfrm>
          <a:prstGeom prst="straightConnector1">
            <a:avLst/>
          </a:prstGeom>
          <a:ln w="9525" cmpd="sng">
            <a:solidFill>
              <a:srgbClr val="F07119"/>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8976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20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nodeType="withEffect">
                                  <p:stCondLst>
                                    <p:cond delay="20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E46147-363F-E849-ADE2-ED07A6B75794}" type="slidenum">
              <a:rPr lang="en-US" smtClean="0"/>
              <a:t>38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21" y="858023"/>
            <a:ext cx="8460400" cy="5290663"/>
          </a:xfrm>
          <a:prstGeom prst="rect">
            <a:avLst/>
          </a:prstGeom>
          <a:ln>
            <a:noFill/>
          </a:ln>
          <a:effectLst>
            <a:outerShdw blurRad="292100" dist="139700" dir="2700000" algn="tl" rotWithShape="0">
              <a:srgbClr val="333333">
                <a:alpha val="65000"/>
              </a:srgbClr>
            </a:outerShdw>
          </a:effectLst>
        </p:spPr>
      </p:pic>
      <p:cxnSp>
        <p:nvCxnSpPr>
          <p:cNvPr id="5" name="Straight Arrow Connector 4"/>
          <p:cNvCxnSpPr/>
          <p:nvPr/>
        </p:nvCxnSpPr>
        <p:spPr>
          <a:xfrm flipH="1">
            <a:off x="3704610" y="3624040"/>
            <a:ext cx="1157690" cy="277275"/>
          </a:xfrm>
          <a:prstGeom prst="straightConnector1">
            <a:avLst/>
          </a:prstGeom>
          <a:ln w="952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862300" y="3220105"/>
            <a:ext cx="2467004" cy="523220"/>
          </a:xfrm>
          <a:prstGeom prst="rect">
            <a:avLst/>
          </a:prstGeom>
          <a:solidFill>
            <a:srgbClr val="FFFF00"/>
          </a:solidFill>
          <a:ln>
            <a:solidFill>
              <a:schemeClr val="tx1"/>
            </a:solidFill>
          </a:ln>
        </p:spPr>
        <p:txBody>
          <a:bodyPr wrap="none" rtlCol="0">
            <a:spAutoFit/>
          </a:bodyPr>
          <a:lstStyle/>
          <a:p>
            <a:r>
              <a:rPr lang="en-US" sz="1400" dirty="0" smtClean="0">
                <a:solidFill>
                  <a:srgbClr val="000000"/>
                </a:solidFill>
              </a:rPr>
              <a:t>Click to order from repositories</a:t>
            </a:r>
          </a:p>
          <a:p>
            <a:r>
              <a:rPr lang="en-US" sz="1400" dirty="0">
                <a:solidFill>
                  <a:srgbClr val="000000"/>
                </a:solidFill>
              </a:rPr>
              <a:t>o</a:t>
            </a:r>
            <a:r>
              <a:rPr lang="en-US" sz="1400" dirty="0" smtClean="0">
                <a:solidFill>
                  <a:srgbClr val="000000"/>
                </a:solidFill>
              </a:rPr>
              <a:t>r email them for information</a:t>
            </a:r>
            <a:endParaRPr lang="en-US" sz="1400" dirty="0">
              <a:solidFill>
                <a:srgbClr val="000000"/>
              </a:solidFill>
            </a:endParaRPr>
          </a:p>
        </p:txBody>
      </p:sp>
      <p:cxnSp>
        <p:nvCxnSpPr>
          <p:cNvPr id="18" name="Straight Arrow Connector 17"/>
          <p:cNvCxnSpPr/>
          <p:nvPr/>
        </p:nvCxnSpPr>
        <p:spPr>
          <a:xfrm flipH="1">
            <a:off x="3367828" y="3743325"/>
            <a:ext cx="1494472" cy="480761"/>
          </a:xfrm>
          <a:prstGeom prst="straightConnector1">
            <a:avLst/>
          </a:prstGeom>
          <a:ln w="952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3877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E46147-363F-E849-ADE2-ED07A6B75794}" type="slidenum">
              <a:rPr lang="en-US" smtClean="0"/>
              <a:t>39</a:t>
            </a:fld>
            <a:endParaRPr lang="en-US"/>
          </a:p>
        </p:txBody>
      </p:sp>
      <p:sp>
        <p:nvSpPr>
          <p:cNvPr id="3" name="Title 1"/>
          <p:cNvSpPr txBox="1">
            <a:spLocks/>
          </p:cNvSpPr>
          <p:nvPr/>
        </p:nvSpPr>
        <p:spPr>
          <a:xfrm>
            <a:off x="223421" y="88232"/>
            <a:ext cx="8626424" cy="910695"/>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3500" dirty="0" smtClean="0">
                <a:solidFill>
                  <a:srgbClr val="000000"/>
                </a:solidFill>
                <a:latin typeface="Arial"/>
                <a:cs typeface="Arial"/>
              </a:rPr>
              <a:t>Alternatively, go to</a:t>
            </a:r>
            <a:r>
              <a:rPr lang="mr-IN" sz="3500" dirty="0" smtClean="0">
                <a:solidFill>
                  <a:srgbClr val="000000"/>
                </a:solidFill>
                <a:latin typeface="Arial"/>
                <a:cs typeface="Arial"/>
              </a:rPr>
              <a:t>…</a:t>
            </a:r>
            <a:endParaRPr lang="en-US" sz="3500" dirty="0">
              <a:solidFill>
                <a:srgbClr val="000000"/>
              </a:solidFill>
              <a:latin typeface="Arial"/>
              <a:cs typeface="Arial"/>
            </a:endParaRPr>
          </a:p>
        </p:txBody>
      </p:sp>
      <p:pic>
        <p:nvPicPr>
          <p:cNvPr id="4" name="Picture 3" descr="Screen Shot 2017-04-19 at 12.30.37 PM.png"/>
          <p:cNvPicPr>
            <a:picLocks noChangeAspect="1"/>
          </p:cNvPicPr>
          <p:nvPr/>
        </p:nvPicPr>
        <p:blipFill rotWithShape="1">
          <a:blip r:embed="rId2">
            <a:extLst>
              <a:ext uri="{28A0092B-C50C-407E-A947-70E740481C1C}">
                <a14:useLocalDpi xmlns:a14="http://schemas.microsoft.com/office/drawing/2010/main" val="0"/>
              </a:ext>
            </a:extLst>
          </a:blip>
          <a:srcRect b="85783"/>
          <a:stretch/>
        </p:blipFill>
        <p:spPr>
          <a:xfrm>
            <a:off x="111822" y="727995"/>
            <a:ext cx="6786712" cy="74633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914239" y="1107588"/>
            <a:ext cx="1440641" cy="461624"/>
          </a:xfrm>
          <a:prstGeom prst="rect">
            <a:avLst/>
          </a:prstGeom>
          <a:noFill/>
          <a:ln w="28575" cmpd="sng">
            <a:solidFill>
              <a:srgbClr val="FF0000"/>
            </a:solidFill>
          </a:ln>
          <a:effectLst>
            <a:outerShdw blurRad="50800" dist="38100" dir="2700000" algn="tl" rotWithShape="0">
              <a:prstClr val="black">
                <a:alpha val="40000"/>
              </a:prstClr>
            </a:outerShdw>
          </a:effectLst>
        </p:spPr>
        <p:txBody>
          <a:bodyPr wrap="square" rtlCol="0">
            <a:spAutoFit/>
          </a:bodyPr>
          <a:lstStyle/>
          <a:p>
            <a:endParaRPr lang="en-US" dirty="0">
              <a:solidFill>
                <a:srgbClr val="D98E1F"/>
              </a:solidFill>
            </a:endParaRPr>
          </a:p>
        </p:txBody>
      </p:sp>
      <p:grpSp>
        <p:nvGrpSpPr>
          <p:cNvPr id="8" name="Group 7"/>
          <p:cNvGrpSpPr/>
          <p:nvPr/>
        </p:nvGrpSpPr>
        <p:grpSpPr>
          <a:xfrm>
            <a:off x="1744495" y="1614451"/>
            <a:ext cx="7335933" cy="5220592"/>
            <a:chOff x="1744495" y="1614451"/>
            <a:chExt cx="7335933" cy="5220592"/>
          </a:xfrm>
        </p:grpSpPr>
        <p:pic>
          <p:nvPicPr>
            <p:cNvPr id="6" name="Picture 5" descr="Screen Shot 2017-05-26 at 2.52.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495" y="1614451"/>
              <a:ext cx="7335933" cy="522059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301349" y="4060360"/>
              <a:ext cx="449043" cy="307777"/>
            </a:xfrm>
            <a:prstGeom prst="rect">
              <a:avLst/>
            </a:prstGeom>
            <a:solidFill>
              <a:srgbClr val="FFFF00"/>
            </a:solidFill>
            <a:ln>
              <a:solidFill>
                <a:schemeClr val="tx1"/>
              </a:solidFill>
            </a:ln>
          </p:spPr>
          <p:txBody>
            <a:bodyPr wrap="square" rtlCol="0">
              <a:spAutoFit/>
            </a:bodyPr>
            <a:lstStyle/>
            <a:p>
              <a:r>
                <a:rPr lang="en-US" sz="1400" dirty="0" err="1" smtClean="0">
                  <a:solidFill>
                    <a:srgbClr val="000000"/>
                  </a:solidFill>
                </a:rPr>
                <a:t>Agt</a:t>
              </a:r>
              <a:endParaRPr lang="en-US" sz="1400" dirty="0">
                <a:solidFill>
                  <a:srgbClr val="000000"/>
                </a:solidFill>
              </a:endParaRPr>
            </a:p>
          </p:txBody>
        </p:sp>
      </p:grpSp>
    </p:spTree>
    <p:extLst>
      <p:ext uri="{BB962C8B-B14F-4D97-AF65-F5344CB8AC3E}">
        <p14:creationId xmlns:p14="http://schemas.microsoft.com/office/powerpoint/2010/main" val="3819476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8"/>
            <a:ext cx="7620000" cy="5087389"/>
          </a:xfrm>
        </p:spPr>
        <p:txBody>
          <a:bodyPr>
            <a:normAutofit/>
          </a:bodyPr>
          <a:lstStyle/>
          <a:p>
            <a:r>
              <a:rPr lang="en-US" dirty="0" smtClean="0">
                <a:latin typeface="Arial"/>
                <a:cs typeface="Arial"/>
              </a:rPr>
              <a:t>Search for genes according to diverse biological attributes</a:t>
            </a:r>
          </a:p>
          <a:p>
            <a:pPr lvl="1"/>
            <a:r>
              <a:rPr lang="en-US" sz="1800" dirty="0" smtClean="0">
                <a:latin typeface="Arial"/>
                <a:cs typeface="Arial"/>
              </a:rPr>
              <a:t>Genome location</a:t>
            </a:r>
          </a:p>
          <a:p>
            <a:pPr lvl="1"/>
            <a:r>
              <a:rPr lang="en-US" sz="1800" dirty="0" smtClean="0">
                <a:latin typeface="Arial"/>
                <a:cs typeface="Arial"/>
              </a:rPr>
              <a:t>Expression</a:t>
            </a:r>
          </a:p>
          <a:p>
            <a:pPr lvl="1"/>
            <a:r>
              <a:rPr lang="en-US" sz="1800" dirty="0" smtClean="0">
                <a:latin typeface="Arial"/>
                <a:cs typeface="Arial"/>
              </a:rPr>
              <a:t>Function</a:t>
            </a:r>
          </a:p>
          <a:p>
            <a:pPr lvl="1"/>
            <a:r>
              <a:rPr lang="en-US" sz="1800" dirty="0" smtClean="0">
                <a:latin typeface="Arial"/>
                <a:cs typeface="Arial"/>
              </a:rPr>
              <a:t>Phenotype</a:t>
            </a:r>
          </a:p>
          <a:p>
            <a:pPr>
              <a:lnSpc>
                <a:spcPct val="110000"/>
              </a:lnSpc>
            </a:pPr>
            <a:r>
              <a:rPr lang="en-US" dirty="0" smtClean="0">
                <a:latin typeface="Arial"/>
                <a:cs typeface="Arial"/>
              </a:rPr>
              <a:t>Find mouse models of human disease</a:t>
            </a:r>
          </a:p>
          <a:p>
            <a:pPr>
              <a:lnSpc>
                <a:spcPct val="110000"/>
              </a:lnSpc>
            </a:pPr>
            <a:r>
              <a:rPr lang="en-US" dirty="0" smtClean="0">
                <a:latin typeface="Arial"/>
                <a:cs typeface="Arial"/>
              </a:rPr>
              <a:t>Find mouse and ES cell resources</a:t>
            </a:r>
          </a:p>
          <a:p>
            <a:pPr>
              <a:lnSpc>
                <a:spcPct val="110000"/>
              </a:lnSpc>
            </a:pPr>
            <a:r>
              <a:rPr lang="en-US" dirty="0" smtClean="0">
                <a:latin typeface="Arial"/>
                <a:cs typeface="Arial"/>
              </a:rPr>
              <a:t>Compare gene structure and transcript annotation from NCBI, Vega, and </a:t>
            </a:r>
            <a:r>
              <a:rPr lang="en-US" dirty="0" err="1" smtClean="0">
                <a:latin typeface="Arial"/>
                <a:cs typeface="Arial"/>
              </a:rPr>
              <a:t>Ensembl</a:t>
            </a:r>
            <a:endParaRPr lang="en-US" dirty="0" smtClean="0">
              <a:latin typeface="Arial"/>
              <a:cs typeface="Arial"/>
            </a:endParaRPr>
          </a:p>
          <a:p>
            <a:pPr>
              <a:lnSpc>
                <a:spcPct val="110000"/>
              </a:lnSpc>
            </a:pPr>
            <a:r>
              <a:rPr lang="en-US" dirty="0" smtClean="0">
                <a:latin typeface="Arial"/>
                <a:cs typeface="Arial"/>
              </a:rPr>
              <a:t>Link out to information in related resources</a:t>
            </a:r>
          </a:p>
          <a:p>
            <a:pPr lvl="1"/>
            <a:r>
              <a:rPr lang="en-US" sz="1800" dirty="0" smtClean="0">
                <a:latin typeface="Arial"/>
                <a:cs typeface="Arial"/>
              </a:rPr>
              <a:t>Protein structure, Gene family/</a:t>
            </a:r>
            <a:r>
              <a:rPr lang="en-US" sz="1800" dirty="0" err="1" smtClean="0">
                <a:latin typeface="Arial"/>
                <a:cs typeface="Arial"/>
              </a:rPr>
              <a:t>orthology</a:t>
            </a:r>
            <a:r>
              <a:rPr lang="en-US" sz="1800" dirty="0" smtClean="0">
                <a:latin typeface="Arial"/>
                <a:cs typeface="Arial"/>
              </a:rPr>
              <a:t>, Pathways, Human gene information</a:t>
            </a:r>
            <a:endParaRPr lang="en-US" sz="1800" dirty="0">
              <a:latin typeface="Arial"/>
              <a:cs typeface="Arial"/>
            </a:endParaRPr>
          </a:p>
        </p:txBody>
      </p:sp>
      <p:sp>
        <p:nvSpPr>
          <p:cNvPr id="4" name="Title 1"/>
          <p:cNvSpPr>
            <a:spLocks noGrp="1"/>
          </p:cNvSpPr>
          <p:nvPr>
            <p:ph type="title"/>
          </p:nvPr>
        </p:nvSpPr>
        <p:spPr>
          <a:xfrm>
            <a:off x="457200" y="274638"/>
            <a:ext cx="7620000" cy="1143000"/>
          </a:xfrm>
        </p:spPr>
        <p:txBody>
          <a:bodyPr>
            <a:normAutofit/>
          </a:bodyPr>
          <a:lstStyle/>
          <a:p>
            <a:pPr algn="ctr"/>
            <a:r>
              <a:rPr lang="en-US" sz="4000" dirty="0" smtClean="0">
                <a:solidFill>
                  <a:srgbClr val="000000"/>
                </a:solidFill>
                <a:latin typeface="Arial"/>
                <a:cs typeface="Arial"/>
              </a:rPr>
              <a:t>What can you do at MGI?</a:t>
            </a:r>
            <a:endParaRPr lang="en-US" sz="4000" dirty="0">
              <a:solidFill>
                <a:srgbClr val="000000"/>
              </a:solidFill>
              <a:latin typeface="Arial"/>
              <a:cs typeface="Arial"/>
            </a:endParaRPr>
          </a:p>
        </p:txBody>
      </p:sp>
      <p:sp>
        <p:nvSpPr>
          <p:cNvPr id="5" name="Slide Number Placeholder 4"/>
          <p:cNvSpPr>
            <a:spLocks noGrp="1"/>
          </p:cNvSpPr>
          <p:nvPr>
            <p:ph type="sldNum" sz="quarter" idx="12"/>
          </p:nvPr>
        </p:nvSpPr>
        <p:spPr/>
        <p:txBody>
          <a:bodyPr/>
          <a:lstStyle/>
          <a:p>
            <a:fld id="{69E46147-363F-E849-ADE2-ED07A6B75794}" type="slidenum">
              <a:rPr lang="en-US" smtClean="0"/>
              <a:t>4</a:t>
            </a:fld>
            <a:endParaRPr lang="en-US"/>
          </a:p>
        </p:txBody>
      </p:sp>
    </p:spTree>
    <p:extLst>
      <p:ext uri="{BB962C8B-B14F-4D97-AF65-F5344CB8AC3E}">
        <p14:creationId xmlns:p14="http://schemas.microsoft.com/office/powerpoint/2010/main" val="8006558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4031" y="2140489"/>
            <a:ext cx="6135687" cy="1633538"/>
          </a:xfrm>
        </p:spPr>
        <p:txBody>
          <a:bodyPr anchor="ctr">
            <a:normAutofit/>
          </a:bodyPr>
          <a:lstStyle/>
          <a:p>
            <a:pPr algn="ctr"/>
            <a:r>
              <a:rPr lang="en-US" sz="5000" dirty="0" smtClean="0">
                <a:solidFill>
                  <a:srgbClr val="000000"/>
                </a:solidFill>
              </a:rPr>
              <a:t>Gene Expression</a:t>
            </a:r>
            <a:endParaRPr lang="en-US" sz="5000" dirty="0">
              <a:solidFill>
                <a:srgbClr val="000000"/>
              </a:solidFill>
            </a:endParaRPr>
          </a:p>
        </p:txBody>
      </p:sp>
      <p:sp>
        <p:nvSpPr>
          <p:cNvPr id="4" name="Slide Number Placeholder 3"/>
          <p:cNvSpPr>
            <a:spLocks noGrp="1"/>
          </p:cNvSpPr>
          <p:nvPr>
            <p:ph type="sldNum" sz="quarter" idx="12"/>
          </p:nvPr>
        </p:nvSpPr>
        <p:spPr/>
        <p:txBody>
          <a:bodyPr/>
          <a:lstStyle/>
          <a:p>
            <a:fld id="{69E46147-363F-E849-ADE2-ED07A6B75794}" type="slidenum">
              <a:rPr lang="en-US" smtClean="0"/>
              <a:t>40</a:t>
            </a:fld>
            <a:endParaRPr lang="en-US"/>
          </a:p>
        </p:txBody>
      </p:sp>
    </p:spTree>
    <p:extLst>
      <p:ext uri="{BB962C8B-B14F-4D97-AF65-F5344CB8AC3E}">
        <p14:creationId xmlns:p14="http://schemas.microsoft.com/office/powerpoint/2010/main" val="224958751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81423" y="99705"/>
            <a:ext cx="4242817" cy="6607773"/>
            <a:chOff x="181423" y="99705"/>
            <a:chExt cx="4242817" cy="6607773"/>
          </a:xfrm>
        </p:grpSpPr>
        <p:pic>
          <p:nvPicPr>
            <p:cNvPr id="2" name="Picture 1" descr="Screen Shot 2016-06-05 at 4.06.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3" y="99705"/>
              <a:ext cx="4240807" cy="4473555"/>
            </a:xfrm>
            <a:prstGeom prst="rect">
              <a:avLst/>
            </a:prstGeom>
          </p:spPr>
        </p:pic>
        <p:pic>
          <p:nvPicPr>
            <p:cNvPr id="3" name="Picture 2" descr="Screen Shot 2016-06-05 at 4.06.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24" y="4490110"/>
              <a:ext cx="4242816" cy="2217368"/>
            </a:xfrm>
            <a:prstGeom prst="rect">
              <a:avLst/>
            </a:prstGeom>
          </p:spPr>
        </p:pic>
      </p:grpSp>
      <p:sp>
        <p:nvSpPr>
          <p:cNvPr id="4" name="Slide Number Placeholder 3"/>
          <p:cNvSpPr>
            <a:spLocks noGrp="1"/>
          </p:cNvSpPr>
          <p:nvPr>
            <p:ph type="sldNum" sz="quarter" idx="12"/>
          </p:nvPr>
        </p:nvSpPr>
        <p:spPr/>
        <p:txBody>
          <a:bodyPr/>
          <a:lstStyle/>
          <a:p>
            <a:fld id="{0D9C8EEB-9AFD-5F42-AE9D-5C6E4E55AD15}" type="slidenum">
              <a:rPr lang="en-US" smtClean="0"/>
              <a:t>41</a:t>
            </a:fld>
            <a:endParaRPr lang="en-US"/>
          </a:p>
        </p:txBody>
      </p:sp>
      <p:sp>
        <p:nvSpPr>
          <p:cNvPr id="6" name="Rectangle 5"/>
          <p:cNvSpPr/>
          <p:nvPr/>
        </p:nvSpPr>
        <p:spPr>
          <a:xfrm>
            <a:off x="75595" y="3371362"/>
            <a:ext cx="4563726" cy="119433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reen Shot 2016-06-05 at 4.11.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4900"/>
            <a:ext cx="8791544" cy="2395731"/>
          </a:xfrm>
          <a:prstGeom prst="rect">
            <a:avLst/>
          </a:prstGeom>
        </p:spPr>
      </p:pic>
      <p:sp>
        <p:nvSpPr>
          <p:cNvPr id="9" name="Rectangle 8"/>
          <p:cNvSpPr/>
          <p:nvPr/>
        </p:nvSpPr>
        <p:spPr>
          <a:xfrm>
            <a:off x="3627137" y="2832303"/>
            <a:ext cx="1437639" cy="87921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111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12 at 6.20.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92" y="1291324"/>
            <a:ext cx="8636000" cy="5401857"/>
          </a:xfrm>
          <a:prstGeom prst="rect">
            <a:avLst/>
          </a:prstGeom>
          <a:ln>
            <a:solidFill>
              <a:schemeClr val="bg1">
                <a:lumMod val="25000"/>
              </a:schemeClr>
            </a:solidFill>
          </a:ln>
        </p:spPr>
      </p:pic>
      <p:sp>
        <p:nvSpPr>
          <p:cNvPr id="6" name="Title 5"/>
          <p:cNvSpPr>
            <a:spLocks noGrp="1"/>
          </p:cNvSpPr>
          <p:nvPr>
            <p:ph type="title"/>
          </p:nvPr>
        </p:nvSpPr>
        <p:spPr>
          <a:xfrm>
            <a:off x="457199" y="274638"/>
            <a:ext cx="8159985" cy="873066"/>
          </a:xfrm>
        </p:spPr>
        <p:txBody>
          <a:bodyPr/>
          <a:lstStyle/>
          <a:p>
            <a:r>
              <a:rPr lang="en-US" sz="4000" dirty="0" smtClean="0"/>
              <a:t>Tissue x Stage matrix of gene expression</a:t>
            </a:r>
            <a:endParaRPr lang="en-US" sz="4000" dirty="0"/>
          </a:p>
        </p:txBody>
      </p:sp>
      <p:pic>
        <p:nvPicPr>
          <p:cNvPr id="7" name="Picture 6" descr="Screen Shot 2015-01-12 at 6.23.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010" y="3278070"/>
            <a:ext cx="3561174" cy="1943982"/>
          </a:xfrm>
          <a:prstGeom prst="rect">
            <a:avLst/>
          </a:prstGeom>
          <a:ln>
            <a:solidFill>
              <a:srgbClr val="3E3E3E"/>
            </a:solidFill>
          </a:ln>
        </p:spPr>
      </p:pic>
      <p:sp>
        <p:nvSpPr>
          <p:cNvPr id="8" name="Rectangle 7"/>
          <p:cNvSpPr/>
          <p:nvPr/>
        </p:nvSpPr>
        <p:spPr>
          <a:xfrm>
            <a:off x="3952992" y="2250253"/>
            <a:ext cx="1531527" cy="3556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094103" y="5514624"/>
            <a:ext cx="355601" cy="37441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147734" y="4865511"/>
            <a:ext cx="1559748" cy="35654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26252" y="5392328"/>
            <a:ext cx="176860" cy="22389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905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Clicking “view results” applies filters and navigates to a data tab</a:t>
            </a:r>
            <a:endParaRPr lang="en-US" sz="3600" dirty="0"/>
          </a:p>
        </p:txBody>
      </p:sp>
      <p:sp>
        <p:nvSpPr>
          <p:cNvPr id="3" name="Slide Number Placeholder 2"/>
          <p:cNvSpPr>
            <a:spLocks noGrp="1"/>
          </p:cNvSpPr>
          <p:nvPr>
            <p:ph type="sldNum" sz="quarter" idx="12"/>
          </p:nvPr>
        </p:nvSpPr>
        <p:spPr/>
        <p:txBody>
          <a:bodyPr/>
          <a:lstStyle/>
          <a:p>
            <a:fld id="{0D9C8EEB-9AFD-5F42-AE9D-5C6E4E55AD15}" type="slidenum">
              <a:rPr lang="en-US" smtClean="0"/>
              <a:t>43</a:t>
            </a:fld>
            <a:endParaRPr lang="en-US"/>
          </a:p>
        </p:txBody>
      </p:sp>
      <p:pic>
        <p:nvPicPr>
          <p:cNvPr id="4" name="Picture 3" descr="Screen Shot 2015-01-12 at 6.26.39 PM.png"/>
          <p:cNvPicPr>
            <a:picLocks noChangeAspect="1"/>
          </p:cNvPicPr>
          <p:nvPr/>
        </p:nvPicPr>
        <p:blipFill rotWithShape="1">
          <a:blip r:embed="rId2">
            <a:extLst>
              <a:ext uri="{28A0092B-C50C-407E-A947-70E740481C1C}">
                <a14:useLocalDpi xmlns:a14="http://schemas.microsoft.com/office/drawing/2010/main" val="0"/>
              </a:ext>
            </a:extLst>
          </a:blip>
          <a:srcRect r="21660"/>
          <a:stretch/>
        </p:blipFill>
        <p:spPr>
          <a:xfrm>
            <a:off x="301037" y="1574600"/>
            <a:ext cx="8230751" cy="5071690"/>
          </a:xfrm>
          <a:prstGeom prst="rect">
            <a:avLst/>
          </a:prstGeom>
          <a:ln>
            <a:solidFill>
              <a:srgbClr val="3E3E3E"/>
            </a:solidFill>
          </a:ln>
        </p:spPr>
      </p:pic>
      <p:sp>
        <p:nvSpPr>
          <p:cNvPr id="5" name="Rectangle 4"/>
          <p:cNvSpPr/>
          <p:nvPr/>
        </p:nvSpPr>
        <p:spPr>
          <a:xfrm>
            <a:off x="1591733" y="2795883"/>
            <a:ext cx="1070564" cy="31796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62298" y="2317988"/>
            <a:ext cx="1994370" cy="334902"/>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29735" y="3505202"/>
            <a:ext cx="1032931" cy="26716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reen Shot 2016-06-05 at 4.24.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841" y="2466677"/>
            <a:ext cx="1072846" cy="171034"/>
          </a:xfrm>
          <a:prstGeom prst="rect">
            <a:avLst/>
          </a:prstGeom>
        </p:spPr>
      </p:pic>
      <p:pic>
        <p:nvPicPr>
          <p:cNvPr id="7" name="Picture 6" descr="Screen Shot 2015-01-12 at 6.55.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670" y="73544"/>
            <a:ext cx="7974437" cy="6618155"/>
          </a:xfrm>
          <a:prstGeom prst="rect">
            <a:avLst/>
          </a:prstGeom>
          <a:ln>
            <a:solidFill>
              <a:srgbClr val="3E3E3E"/>
            </a:solidFill>
          </a:ln>
        </p:spPr>
      </p:pic>
    </p:spTree>
    <p:extLst>
      <p:ext uri="{BB962C8B-B14F-4D97-AF65-F5344CB8AC3E}">
        <p14:creationId xmlns:p14="http://schemas.microsoft.com/office/powerpoint/2010/main" val="3543663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D9C8EEB-9AFD-5F42-AE9D-5C6E4E55AD15}" type="slidenum">
              <a:rPr lang="en-US" smtClean="0"/>
              <a:t>44</a:t>
            </a:fld>
            <a:endParaRPr lang="en-US"/>
          </a:p>
        </p:txBody>
      </p:sp>
      <p:pic>
        <p:nvPicPr>
          <p:cNvPr id="5" name="Picture 4" descr="Screen Shot 2014-05-01 at 4.5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85" y="141511"/>
            <a:ext cx="3045450" cy="5210847"/>
          </a:xfrm>
          <a:prstGeom prst="rect">
            <a:avLst/>
          </a:prstGeom>
          <a:ln w="12700">
            <a:solidFill>
              <a:schemeClr val="tx1">
                <a:lumMod val="50000"/>
                <a:lumOff val="50000"/>
              </a:schemeClr>
            </a:solidFill>
          </a:ln>
        </p:spPr>
      </p:pic>
      <p:sp>
        <p:nvSpPr>
          <p:cNvPr id="6" name="Rectangle 5"/>
          <p:cNvSpPr/>
          <p:nvPr/>
        </p:nvSpPr>
        <p:spPr>
          <a:xfrm>
            <a:off x="166785" y="1679498"/>
            <a:ext cx="2965882" cy="361910"/>
          </a:xfrm>
          <a:prstGeom prst="rect">
            <a:avLst/>
          </a:prstGeom>
          <a:noFill/>
          <a:ln w="38100">
            <a:solidFill>
              <a:srgbClr val="D98E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3322670" y="1559277"/>
            <a:ext cx="5757757" cy="3595981"/>
          </a:xfrm>
          <a:prstGeom prst="rect">
            <a:avLst/>
          </a:prstGeom>
          <a:ln>
            <a:solidFill>
              <a:schemeClr val="tx2"/>
            </a:solidFill>
          </a:ln>
        </p:spPr>
      </p:pic>
      <p:sp>
        <p:nvSpPr>
          <p:cNvPr id="7" name="Title 1"/>
          <p:cNvSpPr>
            <a:spLocks noGrp="1"/>
          </p:cNvSpPr>
          <p:nvPr>
            <p:ph type="title"/>
          </p:nvPr>
        </p:nvSpPr>
        <p:spPr>
          <a:xfrm>
            <a:off x="3322670" y="274638"/>
            <a:ext cx="4754529" cy="1143000"/>
          </a:xfrm>
        </p:spPr>
        <p:txBody>
          <a:bodyPr/>
          <a:lstStyle/>
          <a:p>
            <a:r>
              <a:rPr lang="en-US" sz="3800" dirty="0" smtClean="0"/>
              <a:t>The Gene Expression Data Query</a:t>
            </a:r>
            <a:endParaRPr lang="en-US" sz="3800" dirty="0"/>
          </a:p>
        </p:txBody>
      </p:sp>
      <p:sp>
        <p:nvSpPr>
          <p:cNvPr id="9" name="Rectangle 8"/>
          <p:cNvSpPr/>
          <p:nvPr/>
        </p:nvSpPr>
        <p:spPr>
          <a:xfrm>
            <a:off x="3322670" y="3010370"/>
            <a:ext cx="2274737" cy="34807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29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12 at 7.14.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48" y="75256"/>
            <a:ext cx="7440535" cy="6731000"/>
          </a:xfrm>
          <a:prstGeom prst="rect">
            <a:avLst/>
          </a:prstGeom>
          <a:ln>
            <a:solidFill>
              <a:srgbClr val="3E3E3E"/>
            </a:solidFill>
          </a:ln>
        </p:spPr>
      </p:pic>
      <p:sp>
        <p:nvSpPr>
          <p:cNvPr id="4" name="Slide Number Placeholder 3"/>
          <p:cNvSpPr>
            <a:spLocks noGrp="1"/>
          </p:cNvSpPr>
          <p:nvPr>
            <p:ph type="sldNum" sz="quarter" idx="12"/>
          </p:nvPr>
        </p:nvSpPr>
        <p:spPr/>
        <p:txBody>
          <a:bodyPr/>
          <a:lstStyle/>
          <a:p>
            <a:fld id="{0D9C8EEB-9AFD-5F42-AE9D-5C6E4E55AD15}" type="slidenum">
              <a:rPr lang="en-US" smtClean="0"/>
              <a:t>45</a:t>
            </a:fld>
            <a:endParaRPr lang="en-US"/>
          </a:p>
        </p:txBody>
      </p:sp>
      <p:sp>
        <p:nvSpPr>
          <p:cNvPr id="6" name="TextBox 5"/>
          <p:cNvSpPr txBox="1"/>
          <p:nvPr/>
        </p:nvSpPr>
        <p:spPr>
          <a:xfrm>
            <a:off x="4120445" y="2154298"/>
            <a:ext cx="3461925" cy="369332"/>
          </a:xfrm>
          <a:prstGeom prst="rect">
            <a:avLst/>
          </a:prstGeom>
          <a:solidFill>
            <a:srgbClr val="FFFF00"/>
          </a:solidFill>
          <a:ln>
            <a:solidFill>
              <a:schemeClr val="tx1"/>
            </a:solidFill>
          </a:ln>
        </p:spPr>
        <p:txBody>
          <a:bodyPr wrap="square" rtlCol="0">
            <a:spAutoFit/>
          </a:bodyPr>
          <a:lstStyle/>
          <a:p>
            <a:r>
              <a:rPr lang="en-US" dirty="0" err="1" smtClean="0"/>
              <a:t>Wnt</a:t>
            </a:r>
            <a:r>
              <a:rPr lang="en-US" dirty="0" smtClean="0"/>
              <a:t> signaling pathway - Function</a:t>
            </a:r>
            <a:endParaRPr lang="en-US" dirty="0"/>
          </a:p>
        </p:txBody>
      </p:sp>
    </p:spTree>
    <p:extLst>
      <p:ext uri="{BB962C8B-B14F-4D97-AF65-F5344CB8AC3E}">
        <p14:creationId xmlns:p14="http://schemas.microsoft.com/office/powerpoint/2010/main" val="161257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9C8EEB-9AFD-5F42-AE9D-5C6E4E55AD15}" type="slidenum">
              <a:rPr lang="en-US" smtClean="0"/>
              <a:t>46</a:t>
            </a:fld>
            <a:endParaRPr lang="en-US"/>
          </a:p>
        </p:txBody>
      </p:sp>
      <p:pic>
        <p:nvPicPr>
          <p:cNvPr id="5" name="Picture 4" descr="Screen Shot 2015-01-12 at 7.2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48" y="1521120"/>
            <a:ext cx="8391407" cy="4925902"/>
          </a:xfrm>
          <a:prstGeom prst="rect">
            <a:avLst/>
          </a:prstGeom>
          <a:ln>
            <a:solidFill>
              <a:srgbClr val="3E3E3E"/>
            </a:solidFill>
          </a:ln>
        </p:spPr>
      </p:pic>
      <p:pic>
        <p:nvPicPr>
          <p:cNvPr id="6" name="Picture 5" descr="Screen Shot 2015-01-12 at 7.30.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48" y="1521120"/>
            <a:ext cx="8459804" cy="5029384"/>
          </a:xfrm>
          <a:prstGeom prst="rect">
            <a:avLst/>
          </a:prstGeom>
          <a:ln>
            <a:solidFill>
              <a:srgbClr val="3E3E3E"/>
            </a:solidFill>
          </a:ln>
        </p:spPr>
      </p:pic>
      <p:sp>
        <p:nvSpPr>
          <p:cNvPr id="7" name="Rectangle 6"/>
          <p:cNvSpPr/>
          <p:nvPr/>
        </p:nvSpPr>
        <p:spPr>
          <a:xfrm>
            <a:off x="1405576" y="2975430"/>
            <a:ext cx="934854" cy="27819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57200" y="199379"/>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cap="none" spc="-100" baseline="0">
                <a:ln>
                  <a:noFill/>
                </a:ln>
                <a:solidFill>
                  <a:schemeClr val="tx1"/>
                </a:solidFill>
                <a:effectLst/>
                <a:latin typeface="+mn-lt"/>
                <a:ea typeface="+mj-ea"/>
                <a:cs typeface="+mj-cs"/>
              </a:defRPr>
            </a:lvl1pPr>
          </a:lstStyle>
          <a:p>
            <a:r>
              <a:rPr lang="en-US" sz="3600" smtClean="0"/>
              <a:t>All expression data for genes with the </a:t>
            </a:r>
            <a:r>
              <a:rPr lang="en-US" sz="3600" i="1" smtClean="0"/>
              <a:t>FUNCTION: Wnt signaling pathway</a:t>
            </a:r>
            <a:endParaRPr lang="en-US" sz="3600" i="1" dirty="0"/>
          </a:p>
        </p:txBody>
      </p:sp>
    </p:spTree>
    <p:extLst>
      <p:ext uri="{BB962C8B-B14F-4D97-AF65-F5344CB8AC3E}">
        <p14:creationId xmlns:p14="http://schemas.microsoft.com/office/powerpoint/2010/main" val="1596982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0" presetClass="path" presetSubtype="0" accel="50000" decel="50000" fill="hold" grpId="1" nodeType="withEffect">
                                  <p:stCondLst>
                                    <p:cond delay="0"/>
                                  </p:stCondLst>
                                  <p:childTnLst>
                                    <p:animMotion origin="layout" path="M 0 0 L 0.25938 -0.00093 " pathEditMode="relative" ptsTypes="AA">
                                      <p:cBhvr>
                                        <p:cTn id="14" dur="5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12 at 7.2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48" y="1521120"/>
            <a:ext cx="8391407" cy="4925902"/>
          </a:xfrm>
          <a:prstGeom prst="rect">
            <a:avLst/>
          </a:prstGeom>
          <a:ln>
            <a:solidFill>
              <a:srgbClr val="3E3E3E"/>
            </a:solidFill>
          </a:ln>
        </p:spPr>
      </p:pic>
      <p:sp>
        <p:nvSpPr>
          <p:cNvPr id="4" name="Slide Number Placeholder 3"/>
          <p:cNvSpPr>
            <a:spLocks noGrp="1"/>
          </p:cNvSpPr>
          <p:nvPr>
            <p:ph type="sldNum" sz="quarter" idx="12"/>
          </p:nvPr>
        </p:nvSpPr>
        <p:spPr/>
        <p:txBody>
          <a:bodyPr/>
          <a:lstStyle/>
          <a:p>
            <a:fld id="{0D9C8EEB-9AFD-5F42-AE9D-5C6E4E55AD15}" type="slidenum">
              <a:rPr lang="en-US" smtClean="0"/>
              <a:t>47</a:t>
            </a:fld>
            <a:endParaRPr lang="en-US"/>
          </a:p>
        </p:txBody>
      </p:sp>
      <p:pic>
        <p:nvPicPr>
          <p:cNvPr id="9" name="Picture 8" descr="Screen Shot 2016-06-05 at 4.40.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66" y="1532966"/>
            <a:ext cx="8341593" cy="5130352"/>
          </a:xfrm>
          <a:prstGeom prst="rect">
            <a:avLst/>
          </a:prstGeom>
        </p:spPr>
      </p:pic>
      <p:sp>
        <p:nvSpPr>
          <p:cNvPr id="8" name="Title 1"/>
          <p:cNvSpPr txBox="1">
            <a:spLocks/>
          </p:cNvSpPr>
          <p:nvPr/>
        </p:nvSpPr>
        <p:spPr>
          <a:xfrm>
            <a:off x="457200" y="199379"/>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cap="none" spc="-100" baseline="0">
                <a:ln>
                  <a:noFill/>
                </a:ln>
                <a:solidFill>
                  <a:schemeClr val="tx1"/>
                </a:solidFill>
                <a:effectLst/>
                <a:latin typeface="+mn-lt"/>
                <a:ea typeface="+mj-ea"/>
                <a:cs typeface="+mj-cs"/>
              </a:defRPr>
            </a:lvl1pPr>
          </a:lstStyle>
          <a:p>
            <a:r>
              <a:rPr lang="en-US" sz="3600" smtClean="0"/>
              <a:t>All expression data for genes with the </a:t>
            </a:r>
            <a:r>
              <a:rPr lang="en-US" sz="3600" i="1" smtClean="0"/>
              <a:t>FUNCTION: Wnt signaling pathway</a:t>
            </a:r>
            <a:endParaRPr lang="en-US" sz="3600" i="1" dirty="0"/>
          </a:p>
        </p:txBody>
      </p:sp>
      <p:sp>
        <p:nvSpPr>
          <p:cNvPr id="7" name="Rectangle 6"/>
          <p:cNvSpPr/>
          <p:nvPr/>
        </p:nvSpPr>
        <p:spPr>
          <a:xfrm>
            <a:off x="1384756" y="2975430"/>
            <a:ext cx="934854" cy="27819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772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0" presetClass="path" presetSubtype="0" accel="50000" decel="50000" fill="hold" grpId="1" nodeType="withEffect">
                                  <p:stCondLst>
                                    <p:cond delay="0"/>
                                  </p:stCondLst>
                                  <p:childTnLst>
                                    <p:animMotion origin="layout" path="M -3.13998E-6 3.49838E-6 L 0.25165 -0.00093 " pathEditMode="relative" rAng="0" ptsTypes="AA">
                                      <p:cBhvr>
                                        <p:cTn id="15" dur="500" fill="hold"/>
                                        <p:tgtEl>
                                          <p:spTgt spid="7"/>
                                        </p:tgtEl>
                                        <p:attrNameLst>
                                          <p:attrName>ppt_x</p:attrName>
                                          <p:attrName>ppt_y</p:attrName>
                                        </p:attrNameLst>
                                      </p:cBhvr>
                                      <p:rCtr x="1257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4031" y="2140489"/>
            <a:ext cx="6135687" cy="1633538"/>
          </a:xfrm>
        </p:spPr>
        <p:txBody>
          <a:bodyPr anchor="ctr">
            <a:normAutofit/>
          </a:bodyPr>
          <a:lstStyle/>
          <a:p>
            <a:pPr algn="ctr"/>
            <a:r>
              <a:rPr lang="en-US" sz="6000" dirty="0" err="1" smtClean="0">
                <a:solidFill>
                  <a:srgbClr val="000000"/>
                </a:solidFill>
              </a:rPr>
              <a:t>Cre</a:t>
            </a:r>
            <a:r>
              <a:rPr lang="en-US" sz="6000" dirty="0" smtClean="0">
                <a:solidFill>
                  <a:srgbClr val="000000"/>
                </a:solidFill>
              </a:rPr>
              <a:t> Portal</a:t>
            </a:r>
            <a:endParaRPr lang="en-US" sz="6000" dirty="0">
              <a:solidFill>
                <a:srgbClr val="000000"/>
              </a:solidFill>
            </a:endParaRPr>
          </a:p>
        </p:txBody>
      </p:sp>
      <p:sp>
        <p:nvSpPr>
          <p:cNvPr id="4" name="Slide Number Placeholder 3"/>
          <p:cNvSpPr>
            <a:spLocks noGrp="1"/>
          </p:cNvSpPr>
          <p:nvPr>
            <p:ph type="sldNum" sz="quarter" idx="12"/>
          </p:nvPr>
        </p:nvSpPr>
        <p:spPr/>
        <p:txBody>
          <a:bodyPr/>
          <a:lstStyle/>
          <a:p>
            <a:fld id="{69E46147-363F-E849-ADE2-ED07A6B75794}" type="slidenum">
              <a:rPr lang="en-US" smtClean="0"/>
              <a:t>48</a:t>
            </a:fld>
            <a:endParaRPr lang="en-US"/>
          </a:p>
        </p:txBody>
      </p:sp>
    </p:spTree>
    <p:extLst>
      <p:ext uri="{BB962C8B-B14F-4D97-AF65-F5344CB8AC3E}">
        <p14:creationId xmlns:p14="http://schemas.microsoft.com/office/powerpoint/2010/main" val="417794637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05-26 at 3.01.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8" y="1642220"/>
            <a:ext cx="2409454" cy="4167533"/>
          </a:xfrm>
          <a:prstGeom prst="rect">
            <a:avLst/>
          </a:prstGeom>
        </p:spPr>
      </p:pic>
      <p:sp>
        <p:nvSpPr>
          <p:cNvPr id="8" name="TextBox 7"/>
          <p:cNvSpPr txBox="1"/>
          <p:nvPr/>
        </p:nvSpPr>
        <p:spPr>
          <a:xfrm>
            <a:off x="52529" y="3074123"/>
            <a:ext cx="2498508" cy="369332"/>
          </a:xfrm>
          <a:prstGeom prst="rect">
            <a:avLst/>
          </a:prstGeom>
          <a:noFill/>
          <a:ln w="38100" cmpd="sng">
            <a:solidFill>
              <a:srgbClr val="D98E1F"/>
            </a:solidFill>
          </a:ln>
          <a:effectLst>
            <a:outerShdw blurRad="50800" dist="38100" dir="2700000" algn="tl" rotWithShape="0">
              <a:prstClr val="black">
                <a:alpha val="40000"/>
              </a:prstClr>
            </a:outerShdw>
          </a:effectLst>
        </p:spPr>
        <p:txBody>
          <a:bodyPr wrap="square" rtlCol="0">
            <a:spAutoFit/>
          </a:bodyPr>
          <a:lstStyle/>
          <a:p>
            <a:endParaRPr lang="en-US" dirty="0">
              <a:solidFill>
                <a:srgbClr val="D98E1F"/>
              </a:solidFill>
            </a:endParaRPr>
          </a:p>
        </p:txBody>
      </p:sp>
      <p:sp>
        <p:nvSpPr>
          <p:cNvPr id="9" name="Slide Number Placeholder 1"/>
          <p:cNvSpPr>
            <a:spLocks noGrp="1"/>
          </p:cNvSpPr>
          <p:nvPr>
            <p:ph type="sldNum" sz="quarter" idx="12"/>
          </p:nvPr>
        </p:nvSpPr>
        <p:spPr>
          <a:xfrm>
            <a:off x="8659700" y="5438326"/>
            <a:ext cx="427599" cy="308822"/>
          </a:xfrm>
        </p:spPr>
        <p:txBody>
          <a:bodyPr/>
          <a:lstStyle/>
          <a:p>
            <a:fld id="{69E46147-363F-E849-ADE2-ED07A6B75794}" type="slidenum">
              <a:rPr lang="en-US" smtClean="0"/>
              <a:t>49</a:t>
            </a:fld>
            <a:endParaRPr lang="en-US"/>
          </a:p>
        </p:txBody>
      </p:sp>
      <p:pic>
        <p:nvPicPr>
          <p:cNvPr id="10" name="Picture 9" descr="Screen Shot 2017-04-21 at 7.28.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596" y="1214962"/>
            <a:ext cx="6610403" cy="5091077"/>
          </a:xfrm>
          <a:prstGeom prst="rect">
            <a:avLst/>
          </a:prstGeom>
          <a:ln>
            <a:noFill/>
          </a:ln>
          <a:effectLst>
            <a:outerShdw blurRad="292100" dist="139700" dir="2700000" algn="tl" rotWithShape="0">
              <a:srgbClr val="333333">
                <a:alpha val="65000"/>
              </a:srgbClr>
            </a:outerShdw>
          </a:effectLst>
        </p:spPr>
      </p:pic>
      <p:cxnSp>
        <p:nvCxnSpPr>
          <p:cNvPr id="12" name="Straight Arrow Connector 11"/>
          <p:cNvCxnSpPr/>
          <p:nvPr/>
        </p:nvCxnSpPr>
        <p:spPr>
          <a:xfrm flipH="1">
            <a:off x="4018628" y="2464472"/>
            <a:ext cx="365102" cy="1"/>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463948" y="5226766"/>
            <a:ext cx="389981" cy="393924"/>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925841" y="2113888"/>
            <a:ext cx="354619" cy="1"/>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3693221" y="2870786"/>
            <a:ext cx="365102" cy="1"/>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7049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sz="3500" dirty="0" smtClean="0">
                <a:solidFill>
                  <a:srgbClr val="000000"/>
                </a:solidFill>
                <a:latin typeface="Arial"/>
                <a:cs typeface="Arial"/>
              </a:rPr>
              <a:t/>
            </a:r>
            <a:br>
              <a:rPr lang="en-US" sz="3500" dirty="0" smtClean="0">
                <a:solidFill>
                  <a:srgbClr val="000000"/>
                </a:solidFill>
                <a:latin typeface="Arial"/>
                <a:cs typeface="Arial"/>
              </a:rPr>
            </a:br>
            <a:r>
              <a:rPr lang="en-US" sz="3500" dirty="0" smtClean="0">
                <a:solidFill>
                  <a:srgbClr val="000000"/>
                </a:solidFill>
                <a:latin typeface="Arial"/>
                <a:cs typeface="Arial"/>
              </a:rPr>
              <a:t>MGI – Example Content Summary</a:t>
            </a:r>
            <a:br>
              <a:rPr lang="en-US" sz="3500" dirty="0" smtClean="0">
                <a:solidFill>
                  <a:srgbClr val="000000"/>
                </a:solidFill>
                <a:latin typeface="Arial"/>
                <a:cs typeface="Arial"/>
              </a:rPr>
            </a:br>
            <a:r>
              <a:rPr lang="en-US" sz="3500" dirty="0" smtClean="0">
                <a:solidFill>
                  <a:srgbClr val="000000"/>
                </a:solidFill>
                <a:latin typeface="Arial"/>
                <a:cs typeface="Arial"/>
              </a:rPr>
              <a:t>(June 2017)</a:t>
            </a:r>
            <a:br>
              <a:rPr lang="en-US" sz="3500" dirty="0" smtClean="0">
                <a:solidFill>
                  <a:srgbClr val="000000"/>
                </a:solidFill>
                <a:latin typeface="Arial"/>
                <a:cs typeface="Arial"/>
              </a:rPr>
            </a:br>
            <a:endParaRPr lang="en-US" sz="3500" dirty="0"/>
          </a:p>
        </p:txBody>
      </p:sp>
      <p:sp>
        <p:nvSpPr>
          <p:cNvPr id="4" name="Slide Number Placeholder 3"/>
          <p:cNvSpPr>
            <a:spLocks noGrp="1"/>
          </p:cNvSpPr>
          <p:nvPr>
            <p:ph type="sldNum" sz="quarter" idx="12"/>
          </p:nvPr>
        </p:nvSpPr>
        <p:spPr/>
        <p:txBody>
          <a:bodyPr/>
          <a:lstStyle/>
          <a:p>
            <a:fld id="{69E46147-363F-E849-ADE2-ED07A6B75794}" type="slidenum">
              <a:rPr lang="en-US" smtClean="0"/>
              <a:t>5</a:t>
            </a:fld>
            <a:endParaRPr lang="en-US"/>
          </a:p>
        </p:txBody>
      </p:sp>
      <p:sp>
        <p:nvSpPr>
          <p:cNvPr id="5" name="Content Placeholder 2"/>
          <p:cNvSpPr>
            <a:spLocks noGrp="1"/>
          </p:cNvSpPr>
          <p:nvPr>
            <p:ph idx="1"/>
          </p:nvPr>
        </p:nvSpPr>
        <p:spPr>
          <a:xfrm>
            <a:off x="685800" y="1600200"/>
            <a:ext cx="8060492" cy="4343400"/>
          </a:xfrm>
        </p:spPr>
        <p:txBody>
          <a:bodyPr>
            <a:normAutofit fontScale="92500"/>
          </a:bodyPr>
          <a:lstStyle/>
          <a:p>
            <a:r>
              <a:rPr lang="en-US" sz="2400" dirty="0" smtClean="0"/>
              <a:t>56,658 	Genes (including </a:t>
            </a:r>
            <a:r>
              <a:rPr lang="en-US" sz="2400" dirty="0" err="1" smtClean="0"/>
              <a:t>uncloned</a:t>
            </a:r>
            <a:r>
              <a:rPr lang="en-US" sz="2400" dirty="0" smtClean="0"/>
              <a:t> mutants)</a:t>
            </a:r>
          </a:p>
          <a:p>
            <a:r>
              <a:rPr lang="en-US" sz="2400" dirty="0" smtClean="0"/>
              <a:t>24,319	Genes with protein sequence data</a:t>
            </a:r>
            <a:endParaRPr lang="en-US" sz="2000" dirty="0" smtClean="0"/>
          </a:p>
          <a:p>
            <a:r>
              <a:rPr lang="en-US" sz="2400" dirty="0" smtClean="0"/>
              <a:t>14,496	Genes with expression assay results</a:t>
            </a:r>
          </a:p>
          <a:p>
            <a:r>
              <a:rPr lang="en-US" sz="2400" dirty="0" smtClean="0"/>
              <a:t>50,845 	Mutant alleles in mice </a:t>
            </a:r>
          </a:p>
          <a:p>
            <a:r>
              <a:rPr lang="en-US" sz="2400" dirty="0" smtClean="0"/>
              <a:t>708,853 	Mutant alleles in cell lines only</a:t>
            </a:r>
          </a:p>
          <a:p>
            <a:r>
              <a:rPr lang="en-US" sz="2400" dirty="0" smtClean="0"/>
              <a:t>329,137	Gene expression images</a:t>
            </a:r>
          </a:p>
          <a:p>
            <a:r>
              <a:rPr lang="en-US" sz="2400" dirty="0" smtClean="0"/>
              <a:t>60,470	Genotypes with phenotype annotations </a:t>
            </a:r>
          </a:p>
          <a:p>
            <a:r>
              <a:rPr lang="en-US" sz="2400" dirty="0" smtClean="0"/>
              <a:t>1,534	Human diseases with one or more mouse models</a:t>
            </a:r>
          </a:p>
          <a:p>
            <a:r>
              <a:rPr lang="en-US" sz="2400" dirty="0" smtClean="0"/>
              <a:t>24,490	Mouse protein-coding genes with GO annotations</a:t>
            </a:r>
          </a:p>
          <a:p>
            <a:r>
              <a:rPr lang="en-US" sz="2400" dirty="0" smtClean="0"/>
              <a:t>235,245	References </a:t>
            </a:r>
          </a:p>
          <a:p>
            <a:pPr>
              <a:buNone/>
            </a:pPr>
            <a:endParaRPr lang="en-US" sz="2400" dirty="0" smtClean="0"/>
          </a:p>
        </p:txBody>
      </p:sp>
      <p:sp>
        <p:nvSpPr>
          <p:cNvPr id="6" name="TextBox 5"/>
          <p:cNvSpPr txBox="1"/>
          <p:nvPr/>
        </p:nvSpPr>
        <p:spPr>
          <a:xfrm>
            <a:off x="818332" y="6080239"/>
            <a:ext cx="7258868" cy="369332"/>
          </a:xfrm>
          <a:prstGeom prst="rect">
            <a:avLst/>
          </a:prstGeom>
          <a:noFill/>
        </p:spPr>
        <p:txBody>
          <a:bodyPr wrap="none" rtlCol="0">
            <a:spAutoFit/>
          </a:bodyPr>
          <a:lstStyle/>
          <a:p>
            <a:r>
              <a:rPr lang="en-US" dirty="0"/>
              <a:t>http://</a:t>
            </a:r>
            <a:r>
              <a:rPr lang="en-US" dirty="0" err="1"/>
              <a:t>www.informatics.jax.org</a:t>
            </a:r>
            <a:r>
              <a:rPr lang="en-US" dirty="0"/>
              <a:t>/</a:t>
            </a:r>
            <a:r>
              <a:rPr lang="en-US" dirty="0" err="1"/>
              <a:t>mgihome</a:t>
            </a:r>
            <a:r>
              <a:rPr lang="en-US" dirty="0"/>
              <a:t>/homepages/stats/</a:t>
            </a:r>
            <a:r>
              <a:rPr lang="en-US" dirty="0" err="1"/>
              <a:t>all_stats.shtml</a:t>
            </a:r>
            <a:endParaRPr lang="en-US" dirty="0"/>
          </a:p>
        </p:txBody>
      </p:sp>
    </p:spTree>
    <p:extLst>
      <p:ext uri="{BB962C8B-B14F-4D97-AF65-F5344CB8AC3E}">
        <p14:creationId xmlns:p14="http://schemas.microsoft.com/office/powerpoint/2010/main" val="65954949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4031" y="2140489"/>
            <a:ext cx="6135687" cy="1633538"/>
          </a:xfrm>
        </p:spPr>
        <p:txBody>
          <a:bodyPr anchor="ctr">
            <a:normAutofit/>
          </a:bodyPr>
          <a:lstStyle/>
          <a:p>
            <a:pPr algn="ctr"/>
            <a:r>
              <a:rPr lang="en-US" sz="6000" dirty="0" smtClean="0">
                <a:solidFill>
                  <a:srgbClr val="000000"/>
                </a:solidFill>
              </a:rPr>
              <a:t>SNPs</a:t>
            </a:r>
            <a:endParaRPr lang="en-US" sz="6000" dirty="0">
              <a:solidFill>
                <a:srgbClr val="000000"/>
              </a:solidFill>
            </a:endParaRPr>
          </a:p>
        </p:txBody>
      </p:sp>
      <p:sp>
        <p:nvSpPr>
          <p:cNvPr id="4" name="Slide Number Placeholder 3"/>
          <p:cNvSpPr>
            <a:spLocks noGrp="1"/>
          </p:cNvSpPr>
          <p:nvPr>
            <p:ph type="sldNum" sz="quarter" idx="12"/>
          </p:nvPr>
        </p:nvSpPr>
        <p:spPr/>
        <p:txBody>
          <a:bodyPr/>
          <a:lstStyle/>
          <a:p>
            <a:fld id="{69E46147-363F-E849-ADE2-ED07A6B75794}" type="slidenum">
              <a:rPr lang="en-US" smtClean="0"/>
              <a:t>50</a:t>
            </a:fld>
            <a:endParaRPr lang="en-US"/>
          </a:p>
        </p:txBody>
      </p:sp>
    </p:spTree>
    <p:extLst>
      <p:ext uri="{BB962C8B-B14F-4D97-AF65-F5344CB8AC3E}">
        <p14:creationId xmlns:p14="http://schemas.microsoft.com/office/powerpoint/2010/main" val="183140933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26 at 3.24.06 PM.png"/>
          <p:cNvPicPr>
            <a:picLocks noChangeAspect="1"/>
          </p:cNvPicPr>
          <p:nvPr/>
        </p:nvPicPr>
        <p:blipFill rotWithShape="1">
          <a:blip r:embed="rId2">
            <a:extLst>
              <a:ext uri="{28A0092B-C50C-407E-A947-70E740481C1C}">
                <a14:useLocalDpi xmlns:a14="http://schemas.microsoft.com/office/drawing/2010/main" val="0"/>
              </a:ext>
            </a:extLst>
          </a:blip>
          <a:srcRect b="6558"/>
          <a:stretch/>
        </p:blipFill>
        <p:spPr>
          <a:xfrm>
            <a:off x="2756168" y="0"/>
            <a:ext cx="5880438" cy="68580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9E46147-363F-E849-ADE2-ED07A6B75794}" type="slidenum">
              <a:rPr lang="en-US" smtClean="0"/>
              <a:t>51</a:t>
            </a:fld>
            <a:endParaRPr lang="en-US"/>
          </a:p>
        </p:txBody>
      </p:sp>
      <p:cxnSp>
        <p:nvCxnSpPr>
          <p:cNvPr id="7" name="Straight Arrow Connector 6"/>
          <p:cNvCxnSpPr/>
          <p:nvPr/>
        </p:nvCxnSpPr>
        <p:spPr>
          <a:xfrm flipH="1">
            <a:off x="3687774" y="1419273"/>
            <a:ext cx="841964" cy="137640"/>
          </a:xfrm>
          <a:prstGeom prst="straightConnector1">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8" name="Picture 7" descr="Screen Shot 2017-05-26 at 3.01.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5" y="1301344"/>
            <a:ext cx="2573696" cy="4451616"/>
          </a:xfrm>
          <a:prstGeom prst="rect">
            <a:avLst/>
          </a:prstGeom>
        </p:spPr>
      </p:pic>
      <p:sp>
        <p:nvSpPr>
          <p:cNvPr id="9" name="TextBox 8"/>
          <p:cNvSpPr txBox="1"/>
          <p:nvPr/>
        </p:nvSpPr>
        <p:spPr>
          <a:xfrm>
            <a:off x="23333" y="3360975"/>
            <a:ext cx="2655452" cy="369332"/>
          </a:xfrm>
          <a:prstGeom prst="rect">
            <a:avLst/>
          </a:prstGeom>
          <a:noFill/>
          <a:ln w="38100" cmpd="sng">
            <a:solidFill>
              <a:srgbClr val="D98E1F"/>
            </a:solidFill>
          </a:ln>
          <a:effectLst>
            <a:outerShdw blurRad="50800" dist="38100" dir="2700000" algn="tl" rotWithShape="0">
              <a:prstClr val="black">
                <a:alpha val="40000"/>
              </a:prstClr>
            </a:outerShdw>
          </a:effectLst>
        </p:spPr>
        <p:txBody>
          <a:bodyPr wrap="square" rtlCol="0">
            <a:spAutoFit/>
          </a:bodyPr>
          <a:lstStyle/>
          <a:p>
            <a:endParaRPr lang="en-US" dirty="0">
              <a:solidFill>
                <a:srgbClr val="D98E1F"/>
              </a:solidFill>
            </a:endParaRPr>
          </a:p>
        </p:txBody>
      </p:sp>
    </p:spTree>
    <p:extLst>
      <p:ext uri="{BB962C8B-B14F-4D97-AF65-F5344CB8AC3E}">
        <p14:creationId xmlns:p14="http://schemas.microsoft.com/office/powerpoint/2010/main" val="36192941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E46147-363F-E849-ADE2-ED07A6B75794}" type="slidenum">
              <a:rPr lang="en-US" smtClean="0"/>
              <a:t>52</a:t>
            </a:fld>
            <a:endParaRPr lang="en-US"/>
          </a:p>
        </p:txBody>
      </p:sp>
      <p:pic>
        <p:nvPicPr>
          <p:cNvPr id="5" name="Picture 4" descr="Screen Shot 2017-04-21 at 7.20.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40872" cy="6858000"/>
          </a:xfrm>
          <a:prstGeom prst="rect">
            <a:avLst/>
          </a:prstGeom>
        </p:spPr>
      </p:pic>
      <p:cxnSp>
        <p:nvCxnSpPr>
          <p:cNvPr id="6" name="Straight Arrow Connector 5"/>
          <p:cNvCxnSpPr/>
          <p:nvPr/>
        </p:nvCxnSpPr>
        <p:spPr>
          <a:xfrm flipH="1">
            <a:off x="1974067" y="570902"/>
            <a:ext cx="841964" cy="0"/>
          </a:xfrm>
          <a:prstGeom prst="straightConnector1">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73122" y="196675"/>
            <a:ext cx="509313" cy="0"/>
          </a:xfrm>
          <a:prstGeom prst="straightConnector1">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82435" y="29910"/>
            <a:ext cx="1191632" cy="369332"/>
          </a:xfrm>
          <a:prstGeom prst="rect">
            <a:avLst/>
          </a:prstGeom>
          <a:solidFill>
            <a:srgbClr val="FFFF00"/>
          </a:solidFill>
          <a:ln>
            <a:solidFill>
              <a:srgbClr val="000000"/>
            </a:solidFill>
          </a:ln>
        </p:spPr>
        <p:txBody>
          <a:bodyPr wrap="square" rtlCol="0">
            <a:spAutoFit/>
          </a:bodyPr>
          <a:lstStyle/>
          <a:p>
            <a:r>
              <a:rPr lang="en-US" dirty="0" smtClean="0"/>
              <a:t>Help doc.</a:t>
            </a:r>
            <a:endParaRPr lang="en-US" dirty="0"/>
          </a:p>
        </p:txBody>
      </p:sp>
    </p:spTree>
    <p:extLst>
      <p:ext uri="{BB962C8B-B14F-4D97-AF65-F5344CB8AC3E}">
        <p14:creationId xmlns:p14="http://schemas.microsoft.com/office/powerpoint/2010/main" val="266161290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4031" y="2140489"/>
            <a:ext cx="6135687" cy="1633538"/>
          </a:xfrm>
        </p:spPr>
        <p:txBody>
          <a:bodyPr anchor="ctr">
            <a:normAutofit/>
          </a:bodyPr>
          <a:lstStyle/>
          <a:p>
            <a:pPr algn="ctr"/>
            <a:r>
              <a:rPr lang="en-US" sz="6000" dirty="0" smtClean="0">
                <a:solidFill>
                  <a:srgbClr val="000000"/>
                </a:solidFill>
              </a:rPr>
              <a:t>Bulk data analysis</a:t>
            </a:r>
            <a:endParaRPr lang="en-US" sz="6000" dirty="0">
              <a:solidFill>
                <a:srgbClr val="000000"/>
              </a:solidFill>
            </a:endParaRPr>
          </a:p>
        </p:txBody>
      </p:sp>
      <p:sp>
        <p:nvSpPr>
          <p:cNvPr id="4" name="Slide Number Placeholder 3"/>
          <p:cNvSpPr>
            <a:spLocks noGrp="1"/>
          </p:cNvSpPr>
          <p:nvPr>
            <p:ph type="sldNum" sz="quarter" idx="12"/>
          </p:nvPr>
        </p:nvSpPr>
        <p:spPr/>
        <p:txBody>
          <a:bodyPr/>
          <a:lstStyle/>
          <a:p>
            <a:fld id="{69E46147-363F-E849-ADE2-ED07A6B75794}" type="slidenum">
              <a:rPr lang="en-US" smtClean="0"/>
              <a:t>53</a:t>
            </a:fld>
            <a:endParaRPr lang="en-US"/>
          </a:p>
        </p:txBody>
      </p:sp>
    </p:spTree>
    <p:extLst>
      <p:ext uri="{BB962C8B-B14F-4D97-AF65-F5344CB8AC3E}">
        <p14:creationId xmlns:p14="http://schemas.microsoft.com/office/powerpoint/2010/main" val="25439793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E46147-363F-E849-ADE2-ED07A6B75794}" type="slidenum">
              <a:rPr lang="en-US" smtClean="0"/>
              <a:t>54</a:t>
            </a:fld>
            <a:endParaRPr lang="en-US"/>
          </a:p>
        </p:txBody>
      </p:sp>
      <p:pic>
        <p:nvPicPr>
          <p:cNvPr id="8" name="Picture 7" descr="Screen Shot 2017-05-26 at 3.01.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5" y="1301344"/>
            <a:ext cx="2573696" cy="4451616"/>
          </a:xfrm>
          <a:prstGeom prst="rect">
            <a:avLst/>
          </a:prstGeom>
        </p:spPr>
      </p:pic>
      <p:sp>
        <p:nvSpPr>
          <p:cNvPr id="9" name="TextBox 8"/>
          <p:cNvSpPr txBox="1"/>
          <p:nvPr/>
        </p:nvSpPr>
        <p:spPr>
          <a:xfrm>
            <a:off x="23333" y="4382786"/>
            <a:ext cx="2655452" cy="369332"/>
          </a:xfrm>
          <a:prstGeom prst="rect">
            <a:avLst/>
          </a:prstGeom>
          <a:noFill/>
          <a:ln w="38100" cmpd="sng">
            <a:solidFill>
              <a:srgbClr val="D98E1F"/>
            </a:solidFill>
          </a:ln>
          <a:effectLst>
            <a:outerShdw blurRad="50800" dist="38100" dir="2700000" algn="tl" rotWithShape="0">
              <a:prstClr val="black">
                <a:alpha val="40000"/>
              </a:prstClr>
            </a:outerShdw>
          </a:effectLst>
        </p:spPr>
        <p:txBody>
          <a:bodyPr wrap="square" rtlCol="0">
            <a:spAutoFit/>
          </a:bodyPr>
          <a:lstStyle/>
          <a:p>
            <a:endParaRPr lang="en-US" dirty="0">
              <a:solidFill>
                <a:srgbClr val="D98E1F"/>
              </a:solidFill>
            </a:endParaRPr>
          </a:p>
        </p:txBody>
      </p:sp>
      <p:pic>
        <p:nvPicPr>
          <p:cNvPr id="2" name="Picture 1" descr="Screen Shot 2017-05-26 at 3.27.36 PM.png"/>
          <p:cNvPicPr>
            <a:picLocks noChangeAspect="1"/>
          </p:cNvPicPr>
          <p:nvPr/>
        </p:nvPicPr>
        <p:blipFill rotWithShape="1">
          <a:blip r:embed="rId3">
            <a:extLst>
              <a:ext uri="{28A0092B-C50C-407E-A947-70E740481C1C}">
                <a14:useLocalDpi xmlns:a14="http://schemas.microsoft.com/office/drawing/2010/main" val="0"/>
              </a:ext>
            </a:extLst>
          </a:blip>
          <a:srcRect b="14555"/>
          <a:stretch/>
        </p:blipFill>
        <p:spPr>
          <a:xfrm>
            <a:off x="2870840" y="394128"/>
            <a:ext cx="5924626" cy="6087079"/>
          </a:xfrm>
          <a:prstGeom prst="rect">
            <a:avLst/>
          </a:prstGeom>
          <a:ln>
            <a:noFill/>
          </a:ln>
          <a:effectLst>
            <a:outerShdw blurRad="292100" dist="139700" dir="2700000" algn="tl" rotWithShape="0">
              <a:srgbClr val="333333">
                <a:alpha val="65000"/>
              </a:srgbClr>
            </a:outerShdw>
          </a:effectLst>
        </p:spPr>
      </p:pic>
      <p:cxnSp>
        <p:nvCxnSpPr>
          <p:cNvPr id="10" name="Straight Arrow Connector 9"/>
          <p:cNvCxnSpPr/>
          <p:nvPr/>
        </p:nvCxnSpPr>
        <p:spPr>
          <a:xfrm flipH="1">
            <a:off x="3878898" y="1452044"/>
            <a:ext cx="509313" cy="0"/>
          </a:xfrm>
          <a:prstGeom prst="straightConnector1">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506222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31788" y="5082597"/>
            <a:ext cx="548640" cy="396240"/>
          </a:xfrm>
        </p:spPr>
        <p:txBody>
          <a:bodyPr/>
          <a:lstStyle/>
          <a:p>
            <a:fld id="{69E46147-363F-E849-ADE2-ED07A6B75794}" type="slidenum">
              <a:rPr lang="en-US" smtClean="0"/>
              <a:t>55</a:t>
            </a:fld>
            <a:endParaRPr lang="en-US"/>
          </a:p>
        </p:txBody>
      </p:sp>
      <p:pic>
        <p:nvPicPr>
          <p:cNvPr id="5" name="Picture 4" descr="Screen Shot 2017-04-21 at 7.38.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0320"/>
            <a:ext cx="9144000" cy="3073453"/>
          </a:xfrm>
          <a:prstGeom prst="rect">
            <a:avLst/>
          </a:prstGeom>
          <a:ln>
            <a:solidFill>
              <a:srgbClr val="000000"/>
            </a:solidFill>
          </a:ln>
        </p:spPr>
      </p:pic>
      <p:cxnSp>
        <p:nvCxnSpPr>
          <p:cNvPr id="6" name="Straight Arrow Connector 5"/>
          <p:cNvCxnSpPr/>
          <p:nvPr/>
        </p:nvCxnSpPr>
        <p:spPr>
          <a:xfrm flipH="1">
            <a:off x="1554501" y="1784954"/>
            <a:ext cx="841964" cy="0"/>
          </a:xfrm>
          <a:prstGeom prst="straightConnector1">
            <a:avLst/>
          </a:pr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74208" y="210320"/>
            <a:ext cx="1099945" cy="369332"/>
          </a:xfrm>
          <a:prstGeom prst="rect">
            <a:avLst/>
          </a:prstGeom>
          <a:solidFill>
            <a:srgbClr val="FFFF00"/>
          </a:solidFill>
          <a:ln>
            <a:solidFill>
              <a:srgbClr val="000000"/>
            </a:solidFill>
          </a:ln>
        </p:spPr>
        <p:txBody>
          <a:bodyPr wrap="square" rtlCol="0">
            <a:spAutoFit/>
          </a:bodyPr>
          <a:lstStyle/>
          <a:p>
            <a:r>
              <a:rPr lang="en-US" dirty="0" smtClean="0"/>
              <a:t>Help doc.</a:t>
            </a:r>
            <a:endParaRPr lang="en-US" dirty="0"/>
          </a:p>
        </p:txBody>
      </p:sp>
      <p:sp>
        <p:nvSpPr>
          <p:cNvPr id="8" name="TextBox 7"/>
          <p:cNvSpPr txBox="1"/>
          <p:nvPr/>
        </p:nvSpPr>
        <p:spPr>
          <a:xfrm>
            <a:off x="6713064" y="811352"/>
            <a:ext cx="1939079" cy="369332"/>
          </a:xfrm>
          <a:prstGeom prst="rect">
            <a:avLst/>
          </a:prstGeom>
          <a:solidFill>
            <a:srgbClr val="FFFF00"/>
          </a:solidFill>
          <a:ln>
            <a:solidFill>
              <a:srgbClr val="000000"/>
            </a:solidFill>
          </a:ln>
        </p:spPr>
        <p:txBody>
          <a:bodyPr wrap="square" rtlCol="0">
            <a:spAutoFit/>
          </a:bodyPr>
          <a:lstStyle/>
          <a:p>
            <a:r>
              <a:rPr lang="en-US" dirty="0" smtClean="0"/>
              <a:t>Output file options</a:t>
            </a:r>
            <a:endParaRPr lang="en-US" dirty="0"/>
          </a:p>
        </p:txBody>
      </p:sp>
      <p:pic>
        <p:nvPicPr>
          <p:cNvPr id="10" name="Picture 9" descr="Screen Shot 2017-04-21 at 7.40.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890" y="2801791"/>
            <a:ext cx="1745163" cy="1939070"/>
          </a:xfrm>
          <a:prstGeom prst="rect">
            <a:avLst/>
          </a:prstGeom>
          <a:ln>
            <a:solidFill>
              <a:srgbClr val="000000"/>
            </a:solidFill>
          </a:ln>
        </p:spPr>
      </p:pic>
      <p:pic>
        <p:nvPicPr>
          <p:cNvPr id="12" name="Picture 11" descr="Screen Shot 2017-04-21 at 7.46.0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208" y="5354762"/>
            <a:ext cx="7899400" cy="1206500"/>
          </a:xfrm>
          <a:prstGeom prst="rect">
            <a:avLst/>
          </a:prstGeom>
        </p:spPr>
      </p:pic>
      <p:sp>
        <p:nvSpPr>
          <p:cNvPr id="13" name="TextBox 12"/>
          <p:cNvSpPr txBox="1"/>
          <p:nvPr/>
        </p:nvSpPr>
        <p:spPr>
          <a:xfrm>
            <a:off x="2891607" y="4884016"/>
            <a:ext cx="3195932" cy="477054"/>
          </a:xfrm>
          <a:prstGeom prst="rect">
            <a:avLst/>
          </a:prstGeom>
          <a:noFill/>
        </p:spPr>
        <p:txBody>
          <a:bodyPr wrap="none" rtlCol="0">
            <a:spAutoFit/>
          </a:bodyPr>
          <a:lstStyle/>
          <a:p>
            <a:r>
              <a:rPr lang="en-US" sz="2500" dirty="0" smtClean="0">
                <a:latin typeface="Arial"/>
                <a:cs typeface="Arial"/>
              </a:rPr>
              <a:t>Export search results</a:t>
            </a:r>
            <a:endParaRPr lang="en-US" sz="2500" dirty="0">
              <a:latin typeface="Arial"/>
              <a:cs typeface="Arial"/>
            </a:endParaRPr>
          </a:p>
        </p:txBody>
      </p:sp>
    </p:spTree>
    <p:extLst>
      <p:ext uri="{BB962C8B-B14F-4D97-AF65-F5344CB8AC3E}">
        <p14:creationId xmlns:p14="http://schemas.microsoft.com/office/powerpoint/2010/main" val="223095077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E46147-363F-E849-ADE2-ED07A6B75794}" type="slidenum">
              <a:rPr lang="en-US" smtClean="0"/>
              <a:t>56</a:t>
            </a:fld>
            <a:endParaRPr lang="en-US"/>
          </a:p>
        </p:txBody>
      </p:sp>
      <p:pic>
        <p:nvPicPr>
          <p:cNvPr id="3" name="Picture 2" descr="Screen Shot 2017-04-21 at 7.35.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44" y="34022"/>
            <a:ext cx="8713804" cy="6778618"/>
          </a:xfrm>
          <a:prstGeom prst="rect">
            <a:avLst/>
          </a:prstGeom>
          <a:ln>
            <a:solidFill>
              <a:srgbClr val="000000"/>
            </a:solidFill>
          </a:ln>
        </p:spPr>
      </p:pic>
      <p:cxnSp>
        <p:nvCxnSpPr>
          <p:cNvPr id="4" name="Straight Arrow Connector 3"/>
          <p:cNvCxnSpPr/>
          <p:nvPr/>
        </p:nvCxnSpPr>
        <p:spPr>
          <a:xfrm flipH="1">
            <a:off x="2416313" y="1738945"/>
            <a:ext cx="841964" cy="0"/>
          </a:xfrm>
          <a:prstGeom prst="straightConnector1">
            <a:avLst/>
          </a:pr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804593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E46147-363F-E849-ADE2-ED07A6B75794}" type="slidenum">
              <a:rPr lang="en-US" smtClean="0"/>
              <a:t>57</a:t>
            </a:fld>
            <a:endParaRPr lang="en-US"/>
          </a:p>
        </p:txBody>
      </p:sp>
      <p:pic>
        <p:nvPicPr>
          <p:cNvPr id="3" name="Picture 2" descr="Screen Shot 2017-04-21 at 7.42.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0" y="1039563"/>
            <a:ext cx="8996585" cy="3351041"/>
          </a:xfrm>
          <a:prstGeom prst="rect">
            <a:avLst/>
          </a:prstGeom>
          <a:ln>
            <a:solidFill>
              <a:srgbClr val="000000"/>
            </a:solidFill>
          </a:ln>
        </p:spPr>
      </p:pic>
      <p:sp>
        <p:nvSpPr>
          <p:cNvPr id="4" name="TextBox 3"/>
          <p:cNvSpPr txBox="1"/>
          <p:nvPr/>
        </p:nvSpPr>
        <p:spPr>
          <a:xfrm>
            <a:off x="8044055" y="1614691"/>
            <a:ext cx="1099945" cy="369332"/>
          </a:xfrm>
          <a:prstGeom prst="rect">
            <a:avLst/>
          </a:prstGeom>
          <a:solidFill>
            <a:srgbClr val="FFFF00"/>
          </a:solidFill>
          <a:ln>
            <a:solidFill>
              <a:srgbClr val="000000"/>
            </a:solidFill>
          </a:ln>
        </p:spPr>
        <p:txBody>
          <a:bodyPr wrap="square" rtlCol="0">
            <a:spAutoFit/>
          </a:bodyPr>
          <a:lstStyle/>
          <a:p>
            <a:r>
              <a:rPr lang="en-US" dirty="0" smtClean="0"/>
              <a:t>Help doc.</a:t>
            </a:r>
            <a:endParaRPr lang="en-US" dirty="0"/>
          </a:p>
        </p:txBody>
      </p:sp>
      <p:cxnSp>
        <p:nvCxnSpPr>
          <p:cNvPr id="5" name="Straight Arrow Connector 4"/>
          <p:cNvCxnSpPr/>
          <p:nvPr/>
        </p:nvCxnSpPr>
        <p:spPr>
          <a:xfrm flipH="1">
            <a:off x="4196636" y="1893817"/>
            <a:ext cx="841964" cy="128118"/>
          </a:xfrm>
          <a:prstGeom prst="straightConnector1">
            <a:avLst/>
          </a:pr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25736" y="4884016"/>
            <a:ext cx="7675441" cy="861774"/>
          </a:xfrm>
          <a:prstGeom prst="rect">
            <a:avLst/>
          </a:prstGeom>
          <a:noFill/>
        </p:spPr>
        <p:txBody>
          <a:bodyPr wrap="square" rtlCol="0">
            <a:spAutoFit/>
          </a:bodyPr>
          <a:lstStyle/>
          <a:p>
            <a:r>
              <a:rPr lang="en-US" sz="2500" dirty="0" smtClean="0">
                <a:latin typeface="Arial"/>
                <a:cs typeface="Arial"/>
              </a:rPr>
              <a:t>Search results can be saved as text, excel file or export to </a:t>
            </a:r>
            <a:r>
              <a:rPr lang="en-US" sz="2500" dirty="0" err="1" smtClean="0">
                <a:latin typeface="Arial"/>
                <a:cs typeface="Arial"/>
              </a:rPr>
              <a:t>MouseMine</a:t>
            </a:r>
            <a:endParaRPr lang="en-US" sz="2500" dirty="0">
              <a:latin typeface="Arial"/>
              <a:cs typeface="Arial"/>
            </a:endParaRPr>
          </a:p>
        </p:txBody>
      </p:sp>
    </p:spTree>
    <p:extLst>
      <p:ext uri="{BB962C8B-B14F-4D97-AF65-F5344CB8AC3E}">
        <p14:creationId xmlns:p14="http://schemas.microsoft.com/office/powerpoint/2010/main" val="148597089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E46147-363F-E849-ADE2-ED07A6B75794}" type="slidenum">
              <a:rPr lang="en-US" smtClean="0"/>
              <a:t>58</a:t>
            </a:fld>
            <a:endParaRPr lang="en-US"/>
          </a:p>
        </p:txBody>
      </p:sp>
      <p:pic>
        <p:nvPicPr>
          <p:cNvPr id="3" name="Picture 2" descr="Screen Shot 2017-04-21 at 7.35.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44" y="34022"/>
            <a:ext cx="8713804" cy="6778618"/>
          </a:xfrm>
          <a:prstGeom prst="rect">
            <a:avLst/>
          </a:prstGeom>
          <a:ln>
            <a:solidFill>
              <a:srgbClr val="000000"/>
            </a:solidFill>
          </a:ln>
        </p:spPr>
      </p:pic>
      <p:cxnSp>
        <p:nvCxnSpPr>
          <p:cNvPr id="4" name="Straight Arrow Connector 3"/>
          <p:cNvCxnSpPr/>
          <p:nvPr/>
        </p:nvCxnSpPr>
        <p:spPr>
          <a:xfrm flipH="1">
            <a:off x="1306002" y="2317297"/>
            <a:ext cx="841964" cy="0"/>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175563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E46147-363F-E849-ADE2-ED07A6B75794}" type="slidenum">
              <a:rPr lang="en-US" smtClean="0"/>
              <a:t>59</a:t>
            </a:fld>
            <a:endParaRPr lang="en-US"/>
          </a:p>
        </p:txBody>
      </p:sp>
      <p:pic>
        <p:nvPicPr>
          <p:cNvPr id="3" name="Picture 2" descr="Screen Shot 2017-04-21 at 7.49.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12" y="222386"/>
            <a:ext cx="8695463" cy="6658291"/>
          </a:xfrm>
          <a:prstGeom prst="rect">
            <a:avLst/>
          </a:prstGeom>
        </p:spPr>
      </p:pic>
      <p:sp>
        <p:nvSpPr>
          <p:cNvPr id="4" name="TextBox 3"/>
          <p:cNvSpPr txBox="1"/>
          <p:nvPr/>
        </p:nvSpPr>
        <p:spPr>
          <a:xfrm>
            <a:off x="6286993" y="945617"/>
            <a:ext cx="2374450" cy="646331"/>
          </a:xfrm>
          <a:prstGeom prst="rect">
            <a:avLst/>
          </a:prstGeom>
          <a:solidFill>
            <a:srgbClr val="FFFF00"/>
          </a:solidFill>
          <a:ln>
            <a:solidFill>
              <a:srgbClr val="000000"/>
            </a:solidFill>
          </a:ln>
        </p:spPr>
        <p:txBody>
          <a:bodyPr wrap="square" rtlCol="0">
            <a:spAutoFit/>
          </a:bodyPr>
          <a:lstStyle/>
          <a:p>
            <a:r>
              <a:rPr lang="en-US" dirty="0" smtClean="0"/>
              <a:t>Create account to save your search</a:t>
            </a:r>
            <a:endParaRPr lang="en-US" dirty="0"/>
          </a:p>
        </p:txBody>
      </p:sp>
      <p:cxnSp>
        <p:nvCxnSpPr>
          <p:cNvPr id="5" name="Straight Arrow Connector 4"/>
          <p:cNvCxnSpPr>
            <a:stCxn id="4" idx="1"/>
          </p:cNvCxnSpPr>
          <p:nvPr/>
        </p:nvCxnSpPr>
        <p:spPr>
          <a:xfrm flipH="1" flipV="1">
            <a:off x="4888354" y="945617"/>
            <a:ext cx="1398639" cy="323166"/>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7352919" y="396909"/>
            <a:ext cx="0" cy="548708"/>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075764" y="5202952"/>
            <a:ext cx="3079548" cy="369332"/>
          </a:xfrm>
          <a:prstGeom prst="rect">
            <a:avLst/>
          </a:prstGeom>
          <a:solidFill>
            <a:srgbClr val="FFFF00"/>
          </a:solidFill>
          <a:ln>
            <a:solidFill>
              <a:srgbClr val="000000"/>
            </a:solidFill>
          </a:ln>
        </p:spPr>
        <p:txBody>
          <a:bodyPr wrap="square" rtlCol="0">
            <a:spAutoFit/>
          </a:bodyPr>
          <a:lstStyle/>
          <a:p>
            <a:pPr algn="ctr"/>
            <a:r>
              <a:rPr lang="en-US" dirty="0" smtClean="0"/>
              <a:t>Section 7. Questions 26-20</a:t>
            </a:r>
            <a:endParaRPr lang="en-US" dirty="0"/>
          </a:p>
        </p:txBody>
      </p:sp>
    </p:spTree>
    <p:extLst>
      <p:ext uri="{BB962C8B-B14F-4D97-AF65-F5344CB8AC3E}">
        <p14:creationId xmlns:p14="http://schemas.microsoft.com/office/powerpoint/2010/main" val="5292920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Arial"/>
                <a:cs typeface="Arial"/>
              </a:rPr>
              <a:t>Quick Search keyword</a:t>
            </a:r>
          </a:p>
          <a:p>
            <a:r>
              <a:rPr lang="en-US" dirty="0" smtClean="0">
                <a:latin typeface="Arial"/>
                <a:cs typeface="Arial"/>
              </a:rPr>
              <a:t>Web-based search forms</a:t>
            </a:r>
          </a:p>
          <a:p>
            <a:r>
              <a:rPr lang="en-US" dirty="0" smtClean="0">
                <a:latin typeface="Arial"/>
                <a:cs typeface="Arial"/>
              </a:rPr>
              <a:t>Genome browser (</a:t>
            </a:r>
            <a:r>
              <a:rPr lang="en-US" dirty="0" err="1" smtClean="0">
                <a:latin typeface="Arial"/>
                <a:cs typeface="Arial"/>
              </a:rPr>
              <a:t>Jbrowse</a:t>
            </a:r>
            <a:r>
              <a:rPr lang="en-US" dirty="0" smtClean="0">
                <a:latin typeface="Arial"/>
                <a:cs typeface="Arial"/>
              </a:rPr>
              <a:t>)</a:t>
            </a:r>
          </a:p>
          <a:p>
            <a:r>
              <a:rPr lang="en-US" dirty="0" err="1" smtClean="0">
                <a:latin typeface="Arial"/>
                <a:cs typeface="Arial"/>
              </a:rPr>
              <a:t>MouseMine</a:t>
            </a:r>
            <a:r>
              <a:rPr lang="en-US" dirty="0" smtClean="0">
                <a:latin typeface="Arial"/>
                <a:cs typeface="Arial"/>
              </a:rPr>
              <a:t> data mining tool</a:t>
            </a:r>
          </a:p>
          <a:p>
            <a:r>
              <a:rPr lang="en-US" dirty="0" smtClean="0">
                <a:latin typeface="Arial"/>
                <a:cs typeface="Arial"/>
              </a:rPr>
              <a:t>FTP</a:t>
            </a:r>
          </a:p>
          <a:p>
            <a:r>
              <a:rPr lang="en-US" dirty="0" smtClean="0">
                <a:latin typeface="Arial"/>
                <a:cs typeface="Arial"/>
              </a:rPr>
              <a:t>Direct database access and programmatic access via web services</a:t>
            </a:r>
            <a:endParaRPr lang="en-US" dirty="0">
              <a:latin typeface="Arial"/>
              <a:cs typeface="Arial"/>
            </a:endParaRPr>
          </a:p>
        </p:txBody>
      </p:sp>
      <p:sp>
        <p:nvSpPr>
          <p:cNvPr id="4" name="Title 1"/>
          <p:cNvSpPr>
            <a:spLocks noGrp="1"/>
          </p:cNvSpPr>
          <p:nvPr>
            <p:ph type="title"/>
          </p:nvPr>
        </p:nvSpPr>
        <p:spPr/>
        <p:txBody>
          <a:bodyPr>
            <a:normAutofit/>
          </a:bodyPr>
          <a:lstStyle/>
          <a:p>
            <a:pPr algn="ctr"/>
            <a:r>
              <a:rPr lang="en-US" sz="4000" dirty="0" smtClean="0">
                <a:solidFill>
                  <a:srgbClr val="000000"/>
                </a:solidFill>
                <a:latin typeface="Arial"/>
                <a:cs typeface="Arial"/>
              </a:rPr>
              <a:t>How to Access MGI?</a:t>
            </a:r>
            <a:endParaRPr lang="en-US" sz="4000" dirty="0">
              <a:solidFill>
                <a:srgbClr val="000000"/>
              </a:solidFill>
              <a:latin typeface="Arial"/>
              <a:cs typeface="Arial"/>
            </a:endParaRPr>
          </a:p>
        </p:txBody>
      </p:sp>
      <p:sp>
        <p:nvSpPr>
          <p:cNvPr id="5" name="Slide Number Placeholder 4"/>
          <p:cNvSpPr>
            <a:spLocks noGrp="1"/>
          </p:cNvSpPr>
          <p:nvPr>
            <p:ph type="sldNum" sz="quarter" idx="12"/>
          </p:nvPr>
        </p:nvSpPr>
        <p:spPr/>
        <p:txBody>
          <a:bodyPr/>
          <a:lstStyle/>
          <a:p>
            <a:fld id="{69E46147-363F-E849-ADE2-ED07A6B75794}" type="slidenum">
              <a:rPr lang="en-US" smtClean="0"/>
              <a:t>6</a:t>
            </a:fld>
            <a:endParaRPr lang="en-US"/>
          </a:p>
        </p:txBody>
      </p:sp>
    </p:spTree>
    <p:extLst>
      <p:ext uri="{BB962C8B-B14F-4D97-AF65-F5344CB8AC3E}">
        <p14:creationId xmlns:p14="http://schemas.microsoft.com/office/powerpoint/2010/main" val="189106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9C8EEB-9AFD-5F42-AE9D-5C6E4E55AD15}" type="slidenum">
              <a:rPr lang="en-US" smtClean="0"/>
              <a:t>60</a:t>
            </a:fld>
            <a:endParaRPr lang="en-US"/>
          </a:p>
        </p:txBody>
      </p:sp>
      <p:pic>
        <p:nvPicPr>
          <p:cNvPr id="5" name="Picture 4" descr="Screen Shot 2014-07-21 at 10.37.10 AM.png"/>
          <p:cNvPicPr>
            <a:picLocks noChangeAspect="1"/>
          </p:cNvPicPr>
          <p:nvPr/>
        </p:nvPicPr>
        <p:blipFill rotWithShape="1">
          <a:blip r:embed="rId2">
            <a:extLst>
              <a:ext uri="{28A0092B-C50C-407E-A947-70E740481C1C}">
                <a14:useLocalDpi xmlns:a14="http://schemas.microsoft.com/office/drawing/2010/main" val="0"/>
              </a:ext>
            </a:extLst>
          </a:blip>
          <a:srcRect b="12338"/>
          <a:stretch/>
        </p:blipFill>
        <p:spPr>
          <a:xfrm>
            <a:off x="218413" y="1753748"/>
            <a:ext cx="8205108" cy="5061855"/>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218413" y="115870"/>
            <a:ext cx="4389874" cy="1561679"/>
          </a:xfrm>
          <a:prstGeom prst="rect">
            <a:avLst/>
          </a:prstGeom>
        </p:spPr>
      </p:pic>
      <p:sp>
        <p:nvSpPr>
          <p:cNvPr id="7" name="Rectangle 6"/>
          <p:cNvSpPr/>
          <p:nvPr/>
        </p:nvSpPr>
        <p:spPr>
          <a:xfrm>
            <a:off x="766629" y="1753748"/>
            <a:ext cx="857158" cy="28484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21913" y="4849585"/>
            <a:ext cx="7751444" cy="196601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8262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6-06 at 5.27.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81" y="1386792"/>
            <a:ext cx="8135386" cy="5268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p:cNvSpPr>
            <a:spLocks noGrp="1"/>
          </p:cNvSpPr>
          <p:nvPr>
            <p:ph type="title"/>
          </p:nvPr>
        </p:nvSpPr>
        <p:spPr/>
        <p:txBody>
          <a:bodyPr/>
          <a:lstStyle/>
          <a:p>
            <a:r>
              <a:rPr lang="en-US" dirty="0" smtClean="0"/>
              <a:t>Pre-defined template queries:</a:t>
            </a:r>
            <a:endParaRPr lang="en-US" dirty="0"/>
          </a:p>
        </p:txBody>
      </p:sp>
      <p:sp>
        <p:nvSpPr>
          <p:cNvPr id="4" name="Slide Number Placeholder 3"/>
          <p:cNvSpPr>
            <a:spLocks noGrp="1"/>
          </p:cNvSpPr>
          <p:nvPr>
            <p:ph type="sldNum" sz="quarter" idx="12"/>
          </p:nvPr>
        </p:nvSpPr>
        <p:spPr/>
        <p:txBody>
          <a:bodyPr/>
          <a:lstStyle/>
          <a:p>
            <a:fld id="{0D9C8EEB-9AFD-5F42-AE9D-5C6E4E55AD15}" type="slidenum">
              <a:rPr lang="en-US" smtClean="0"/>
              <a:t>61</a:t>
            </a:fld>
            <a:endParaRPr lang="en-US"/>
          </a:p>
        </p:txBody>
      </p:sp>
      <p:sp>
        <p:nvSpPr>
          <p:cNvPr id="12" name="Rectangle 11"/>
          <p:cNvSpPr/>
          <p:nvPr/>
        </p:nvSpPr>
        <p:spPr>
          <a:xfrm>
            <a:off x="259803" y="3444998"/>
            <a:ext cx="3518952" cy="48165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creen Shot 2014-05-12 at 4.53.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7" y="2054852"/>
            <a:ext cx="9031111" cy="2908213"/>
          </a:xfrm>
          <a:prstGeom prst="rect">
            <a:avLst/>
          </a:prstGeom>
          <a:ln>
            <a:solidFill>
              <a:schemeClr val="bg1">
                <a:lumMod val="50000"/>
              </a:schemeClr>
            </a:solidFill>
          </a:ln>
        </p:spPr>
      </p:pic>
      <p:sp>
        <p:nvSpPr>
          <p:cNvPr id="10" name="TextBox 9"/>
          <p:cNvSpPr txBox="1"/>
          <p:nvPr/>
        </p:nvSpPr>
        <p:spPr>
          <a:xfrm>
            <a:off x="1771814" y="3108481"/>
            <a:ext cx="1062736" cy="487313"/>
          </a:xfrm>
          <a:prstGeom prst="rect">
            <a:avLst/>
          </a:prstGeom>
          <a:solidFill>
            <a:schemeClr val="bg1"/>
          </a:solidFill>
          <a:ln>
            <a:solidFill>
              <a:schemeClr val="bg1">
                <a:lumMod val="50000"/>
              </a:schemeClr>
            </a:solidFill>
          </a:ln>
        </p:spPr>
        <p:txBody>
          <a:bodyPr wrap="none" rtlCol="0">
            <a:spAutoFit/>
          </a:bodyPr>
          <a:lstStyle/>
          <a:p>
            <a:pPr>
              <a:lnSpc>
                <a:spcPct val="120000"/>
              </a:lnSpc>
            </a:pPr>
            <a:r>
              <a:rPr lang="en-US" sz="2200" dirty="0" smtClean="0">
                <a:solidFill>
                  <a:schemeClr val="accent1"/>
                </a:solidFill>
              </a:rPr>
              <a:t>mmp9</a:t>
            </a:r>
            <a:endParaRPr lang="en-US" sz="2200" dirty="0">
              <a:solidFill>
                <a:schemeClr val="accent1"/>
              </a:solidFill>
            </a:endParaRPr>
          </a:p>
        </p:txBody>
      </p:sp>
      <p:sp>
        <p:nvSpPr>
          <p:cNvPr id="11" name="Rectangle 10"/>
          <p:cNvSpPr/>
          <p:nvPr/>
        </p:nvSpPr>
        <p:spPr>
          <a:xfrm>
            <a:off x="929849" y="3974782"/>
            <a:ext cx="1227668" cy="35384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410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6-06 at 5.50.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96" y="1194713"/>
            <a:ext cx="8874229" cy="5116471"/>
          </a:xfrm>
          <a:prstGeom prst="rect">
            <a:avLst/>
          </a:prstGeom>
          <a:ln w="6350" cap="sq" cmpd="sng">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p:cNvSpPr>
            <a:spLocks noGrp="1"/>
          </p:cNvSpPr>
          <p:nvPr>
            <p:ph type="sldNum" sz="quarter" idx="12"/>
          </p:nvPr>
        </p:nvSpPr>
        <p:spPr/>
        <p:txBody>
          <a:bodyPr/>
          <a:lstStyle/>
          <a:p>
            <a:fld id="{0D9C8EEB-9AFD-5F42-AE9D-5C6E4E55AD15}" type="slidenum">
              <a:rPr lang="en-US" smtClean="0"/>
              <a:t>62</a:t>
            </a:fld>
            <a:endParaRPr lang="en-US"/>
          </a:p>
        </p:txBody>
      </p:sp>
      <p:sp>
        <p:nvSpPr>
          <p:cNvPr id="2" name="Title 1"/>
          <p:cNvSpPr>
            <a:spLocks noGrp="1"/>
          </p:cNvSpPr>
          <p:nvPr>
            <p:ph type="title"/>
          </p:nvPr>
        </p:nvSpPr>
        <p:spPr>
          <a:xfrm>
            <a:off x="457199" y="268288"/>
            <a:ext cx="7549054" cy="1011119"/>
          </a:xfrm>
        </p:spPr>
        <p:txBody>
          <a:bodyPr/>
          <a:lstStyle/>
          <a:p>
            <a:r>
              <a:rPr lang="en-US" dirty="0" smtClean="0"/>
              <a:t>Search results table</a:t>
            </a:r>
            <a:endParaRPr lang="en-US" dirty="0"/>
          </a:p>
        </p:txBody>
      </p:sp>
      <p:sp>
        <p:nvSpPr>
          <p:cNvPr id="5" name="Rectangle 4"/>
          <p:cNvSpPr/>
          <p:nvPr/>
        </p:nvSpPr>
        <p:spPr>
          <a:xfrm>
            <a:off x="6536973" y="1567295"/>
            <a:ext cx="2427111" cy="25622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76824" y="2008900"/>
            <a:ext cx="1038106" cy="76268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creen Shot 2016-06-07 at 9.53.1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7801" y="2133608"/>
            <a:ext cx="1803400" cy="622300"/>
          </a:xfrm>
          <a:prstGeom prst="roundRect">
            <a:avLst>
              <a:gd name="adj" fmla="val 8594"/>
            </a:avLst>
          </a:prstGeom>
          <a:solidFill>
            <a:srgbClr val="FFFFFF">
              <a:shade val="85000"/>
            </a:srgbClr>
          </a:solidFill>
          <a:ln>
            <a:solidFill>
              <a:srgbClr val="2975F9"/>
            </a:solidFill>
          </a:ln>
          <a:effectLst>
            <a:reflection blurRad="12700" stA="38000" endPos="28000" dist="5000" dir="5400000" sy="-100000" algn="bl" rotWithShape="0"/>
          </a:effectLst>
        </p:spPr>
      </p:pic>
      <p:grpSp>
        <p:nvGrpSpPr>
          <p:cNvPr id="25" name="Group 24"/>
          <p:cNvGrpSpPr/>
          <p:nvPr/>
        </p:nvGrpSpPr>
        <p:grpSpPr>
          <a:xfrm>
            <a:off x="3437778" y="1255710"/>
            <a:ext cx="4382692" cy="1287106"/>
            <a:chOff x="3437778" y="1255710"/>
            <a:chExt cx="4382692" cy="1287106"/>
          </a:xfrm>
        </p:grpSpPr>
        <p:sp>
          <p:nvSpPr>
            <p:cNvPr id="10" name="TextBox 9"/>
            <p:cNvSpPr txBox="1"/>
            <p:nvPr/>
          </p:nvSpPr>
          <p:spPr>
            <a:xfrm>
              <a:off x="3437778" y="1916545"/>
              <a:ext cx="573069" cy="369332"/>
            </a:xfrm>
            <a:prstGeom prst="rect">
              <a:avLst/>
            </a:prstGeom>
            <a:solidFill>
              <a:schemeClr val="bg1"/>
            </a:solidFill>
            <a:ln>
              <a:solidFill>
                <a:schemeClr val="accent1"/>
              </a:solidFill>
            </a:ln>
          </p:spPr>
          <p:txBody>
            <a:bodyPr wrap="none" rtlCol="0">
              <a:spAutoFit/>
            </a:bodyPr>
            <a:lstStyle/>
            <a:p>
              <a:r>
                <a:rPr lang="en-US" dirty="0" smtClean="0">
                  <a:solidFill>
                    <a:srgbClr val="80B606"/>
                  </a:solidFill>
                </a:rPr>
                <a:t>sort</a:t>
              </a:r>
              <a:endParaRPr lang="en-US" dirty="0">
                <a:solidFill>
                  <a:srgbClr val="80B606"/>
                </a:solidFill>
              </a:endParaRPr>
            </a:p>
          </p:txBody>
        </p:sp>
        <p:sp>
          <p:nvSpPr>
            <p:cNvPr id="11" name="TextBox 10"/>
            <p:cNvSpPr txBox="1"/>
            <p:nvPr/>
          </p:nvSpPr>
          <p:spPr>
            <a:xfrm>
              <a:off x="3825989" y="1494375"/>
              <a:ext cx="915348" cy="369332"/>
            </a:xfrm>
            <a:prstGeom prst="rect">
              <a:avLst/>
            </a:prstGeom>
            <a:solidFill>
              <a:schemeClr val="bg1"/>
            </a:solidFill>
            <a:ln>
              <a:solidFill>
                <a:schemeClr val="accent1"/>
              </a:solidFill>
            </a:ln>
          </p:spPr>
          <p:txBody>
            <a:bodyPr wrap="square" rtlCol="0">
              <a:spAutoFit/>
            </a:bodyPr>
            <a:lstStyle/>
            <a:p>
              <a:r>
                <a:rPr lang="en-US" dirty="0" smtClean="0">
                  <a:solidFill>
                    <a:srgbClr val="80B606"/>
                  </a:solidFill>
                </a:rPr>
                <a:t>remove</a:t>
              </a:r>
              <a:endParaRPr lang="en-US" dirty="0">
                <a:solidFill>
                  <a:srgbClr val="80B606"/>
                </a:solidFill>
              </a:endParaRPr>
            </a:p>
          </p:txBody>
        </p:sp>
        <p:sp>
          <p:nvSpPr>
            <p:cNvPr id="12" name="TextBox 11"/>
            <p:cNvSpPr txBox="1"/>
            <p:nvPr/>
          </p:nvSpPr>
          <p:spPr>
            <a:xfrm>
              <a:off x="4809726" y="1255710"/>
              <a:ext cx="992692" cy="369332"/>
            </a:xfrm>
            <a:prstGeom prst="rect">
              <a:avLst/>
            </a:prstGeom>
            <a:solidFill>
              <a:schemeClr val="bg1"/>
            </a:solidFill>
            <a:ln>
              <a:solidFill>
                <a:schemeClr val="accent1"/>
              </a:solidFill>
            </a:ln>
          </p:spPr>
          <p:txBody>
            <a:bodyPr wrap="none" rtlCol="0">
              <a:spAutoFit/>
            </a:bodyPr>
            <a:lstStyle/>
            <a:p>
              <a:r>
                <a:rPr lang="en-US" dirty="0" smtClean="0">
                  <a:solidFill>
                    <a:srgbClr val="80B606"/>
                  </a:solidFill>
                </a:rPr>
                <a:t>visibility</a:t>
              </a:r>
              <a:endParaRPr lang="en-US" dirty="0">
                <a:solidFill>
                  <a:srgbClr val="80B606"/>
                </a:solidFill>
              </a:endParaRPr>
            </a:p>
          </p:txBody>
        </p:sp>
        <p:sp>
          <p:nvSpPr>
            <p:cNvPr id="13" name="TextBox 12"/>
            <p:cNvSpPr txBox="1"/>
            <p:nvPr/>
          </p:nvSpPr>
          <p:spPr>
            <a:xfrm>
              <a:off x="5824649" y="2173484"/>
              <a:ext cx="1995821" cy="369332"/>
            </a:xfrm>
            <a:prstGeom prst="rect">
              <a:avLst/>
            </a:prstGeom>
            <a:solidFill>
              <a:schemeClr val="bg1"/>
            </a:solidFill>
            <a:ln>
              <a:solidFill>
                <a:schemeClr val="accent1"/>
              </a:solidFill>
            </a:ln>
          </p:spPr>
          <p:txBody>
            <a:bodyPr wrap="none" rtlCol="0">
              <a:spAutoFit/>
            </a:bodyPr>
            <a:lstStyle/>
            <a:p>
              <a:r>
                <a:rPr lang="en-US" dirty="0" smtClean="0">
                  <a:solidFill>
                    <a:srgbClr val="80B606"/>
                  </a:solidFill>
                </a:rPr>
                <a:t>column statistics</a:t>
              </a:r>
              <a:endParaRPr lang="en-US" dirty="0">
                <a:solidFill>
                  <a:srgbClr val="80B606"/>
                </a:solidFill>
              </a:endParaRPr>
            </a:p>
          </p:txBody>
        </p:sp>
        <p:cxnSp>
          <p:nvCxnSpPr>
            <p:cNvPr id="15" name="Straight Arrow Connector 14"/>
            <p:cNvCxnSpPr>
              <a:stCxn id="10" idx="3"/>
            </p:cNvCxnSpPr>
            <p:nvPr/>
          </p:nvCxnSpPr>
          <p:spPr>
            <a:xfrm>
              <a:off x="4010847" y="2101211"/>
              <a:ext cx="194264" cy="184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1" idx="2"/>
            </p:cNvCxnSpPr>
            <p:nvPr/>
          </p:nvCxnSpPr>
          <p:spPr>
            <a:xfrm>
              <a:off x="4283663" y="1863707"/>
              <a:ext cx="193087" cy="4328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3" idx="1"/>
            </p:cNvCxnSpPr>
            <p:nvPr/>
          </p:nvCxnSpPr>
          <p:spPr>
            <a:xfrm flipH="1">
              <a:off x="5647966" y="2358150"/>
              <a:ext cx="176683" cy="783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804834" y="1619250"/>
              <a:ext cx="232833" cy="6879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5101169" y="2063750"/>
              <a:ext cx="190498" cy="2645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084893" y="1710793"/>
              <a:ext cx="633507" cy="369332"/>
            </a:xfrm>
            <a:prstGeom prst="rect">
              <a:avLst/>
            </a:prstGeom>
            <a:solidFill>
              <a:schemeClr val="bg1"/>
            </a:solidFill>
            <a:ln>
              <a:solidFill>
                <a:schemeClr val="accent1"/>
              </a:solidFill>
            </a:ln>
          </p:spPr>
          <p:txBody>
            <a:bodyPr wrap="none" rtlCol="0">
              <a:spAutoFit/>
            </a:bodyPr>
            <a:lstStyle/>
            <a:p>
              <a:r>
                <a:rPr lang="en-US" dirty="0" smtClean="0">
                  <a:solidFill>
                    <a:srgbClr val="80B606"/>
                  </a:solidFill>
                </a:rPr>
                <a:t>filter</a:t>
              </a:r>
              <a:endParaRPr lang="en-US" dirty="0">
                <a:solidFill>
                  <a:srgbClr val="80B606"/>
                </a:solidFill>
              </a:endParaRPr>
            </a:p>
          </p:txBody>
        </p:sp>
      </p:grpSp>
      <p:pic>
        <p:nvPicPr>
          <p:cNvPr id="37" name="Picture 36" descr="Screen Shot 2016-06-07 at 11.38.2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9249" y="3132667"/>
            <a:ext cx="3695190" cy="3143250"/>
          </a:xfrm>
          <a:prstGeom prst="rect">
            <a:avLst/>
          </a:prstGeom>
        </p:spPr>
      </p:pic>
      <p:sp>
        <p:nvSpPr>
          <p:cNvPr id="26" name="TextBox 25"/>
          <p:cNvSpPr txBox="1"/>
          <p:nvPr/>
        </p:nvSpPr>
        <p:spPr>
          <a:xfrm>
            <a:off x="4140846" y="4642731"/>
            <a:ext cx="312906" cy="369332"/>
          </a:xfrm>
          <a:prstGeom prst="rect">
            <a:avLst/>
          </a:prstGeom>
          <a:noFill/>
        </p:spPr>
        <p:txBody>
          <a:bodyPr wrap="none" rtlCol="0">
            <a:spAutoFit/>
          </a:bodyPr>
          <a:lstStyle/>
          <a:p>
            <a:r>
              <a:rPr lang="en-US" b="1" dirty="0" smtClean="0">
                <a:solidFill>
                  <a:srgbClr val="80B606"/>
                </a:solidFill>
              </a:rPr>
              <a:t>√</a:t>
            </a:r>
            <a:endParaRPr lang="en-US" b="1" dirty="0">
              <a:solidFill>
                <a:srgbClr val="80B606"/>
              </a:solidFill>
            </a:endParaRPr>
          </a:p>
        </p:txBody>
      </p:sp>
      <p:sp>
        <p:nvSpPr>
          <p:cNvPr id="27" name="Rectangle 26"/>
          <p:cNvSpPr/>
          <p:nvPr/>
        </p:nvSpPr>
        <p:spPr>
          <a:xfrm>
            <a:off x="4063716" y="5799666"/>
            <a:ext cx="1095260" cy="47977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5174966" y="2243666"/>
            <a:ext cx="550617" cy="47977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14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par>
                          <p:cTn id="12" fill="hold">
                            <p:stCondLst>
                              <p:cond delay="500"/>
                            </p:stCondLst>
                            <p:childTnLst>
                              <p:par>
                                <p:cTn id="13" presetID="6" presetClass="emph" presetSubtype="0" accel="50000" decel="50000" fill="hold" nodeType="afterEffect">
                                  <p:stCondLst>
                                    <p:cond delay="0"/>
                                  </p:stCondLst>
                                  <p:childTnLst>
                                    <p:animScale>
                                      <p:cBhvr>
                                        <p:cTn id="14" dur="1000" fill="hold"/>
                                        <p:tgtEl>
                                          <p:spTgt spid="8"/>
                                        </p:tgtEl>
                                      </p:cBhvr>
                                      <p:by x="150000" y="150000"/>
                                    </p:animScale>
                                  </p:childTnLst>
                                </p:cTn>
                              </p:par>
                              <p:par>
                                <p:cTn id="15" presetID="0" presetClass="path" presetSubtype="0" accel="50000" decel="50000" fill="hold" nodeType="withEffect">
                                  <p:stCondLst>
                                    <p:cond delay="0"/>
                                  </p:stCondLst>
                                  <p:childTnLst>
                                    <p:animMotion origin="layout" path="M -2.77778E-6 3.7037E-6 C 0.0158 0.00185 0.03177 0.0037 0.04739 0.0125 C 0.06302 0.02129 0.0783 0.0368 0.09375 0.05254 " pathEditMode="relative" ptsTypes="aaA">
                                      <p:cBhvr>
                                        <p:cTn id="16" dur="2000" fill="hold"/>
                                        <p:tgtEl>
                                          <p:spTgt spid="8"/>
                                        </p:tgtEl>
                                        <p:attrNameLst>
                                          <p:attrName>ppt_x</p:attrName>
                                          <p:attrName>ppt_y</p:attrName>
                                        </p:attrNameLst>
                                      </p:cBhvr>
                                    </p:animMotion>
                                  </p:childTnLst>
                                </p:cTn>
                              </p:par>
                            </p:childTnLst>
                          </p:cTn>
                        </p:par>
                        <p:par>
                          <p:cTn id="17" fill="hold">
                            <p:stCondLst>
                              <p:cond delay="2500"/>
                            </p:stCondLst>
                            <p:childTnLst>
                              <p:par>
                                <p:cTn id="18" presetID="1"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par>
                          <p:cTn id="30" fill="hold">
                            <p:stCondLst>
                              <p:cond delay="0"/>
                            </p:stCondLst>
                            <p:childTnLst>
                              <p:par>
                                <p:cTn id="31" presetID="2" presetClass="entr" presetSubtype="4" fill="hold" nodeType="after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1000" fill="hold"/>
                                        <p:tgtEl>
                                          <p:spTgt spid="37"/>
                                        </p:tgtEl>
                                        <p:attrNameLst>
                                          <p:attrName>ppt_x</p:attrName>
                                        </p:attrNameLst>
                                      </p:cBhvr>
                                      <p:tavLst>
                                        <p:tav tm="0">
                                          <p:val>
                                            <p:strVal val="#ppt_x"/>
                                          </p:val>
                                        </p:tav>
                                        <p:tav tm="100000">
                                          <p:val>
                                            <p:strVal val="#ppt_x"/>
                                          </p:val>
                                        </p:tav>
                                      </p:tavLst>
                                    </p:anim>
                                    <p:anim calcmode="lin" valueType="num">
                                      <p:cBhvr additive="base">
                                        <p:cTn id="34" dur="1000" fill="hold"/>
                                        <p:tgtEl>
                                          <p:spTgt spid="37"/>
                                        </p:tgtEl>
                                        <p:attrNameLst>
                                          <p:attrName>ppt_y</p:attrName>
                                        </p:attrNameLst>
                                      </p:cBhvr>
                                      <p:tavLst>
                                        <p:tav tm="0">
                                          <p:val>
                                            <p:strVal val="1+#ppt_h/2"/>
                                          </p:val>
                                        </p:tav>
                                        <p:tav tm="100000">
                                          <p:val>
                                            <p:strVal val="#ppt_y"/>
                                          </p:val>
                                        </p:tav>
                                      </p:tavLst>
                                    </p:anim>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26" grpId="0"/>
      <p:bldP spid="27" grpId="0" animBg="1"/>
      <p:bldP spid="3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9C8EEB-9AFD-5F42-AE9D-5C6E4E55AD15}" type="slidenum">
              <a:rPr lang="en-US" smtClean="0"/>
              <a:t>63</a:t>
            </a:fld>
            <a:endParaRPr lang="en-US"/>
          </a:p>
        </p:txBody>
      </p:sp>
      <p:pic>
        <p:nvPicPr>
          <p:cNvPr id="5" name="Picture 4" descr="Screen Shot 2014-07-21 at 10.37.10 AM.png"/>
          <p:cNvPicPr>
            <a:picLocks noChangeAspect="1"/>
          </p:cNvPicPr>
          <p:nvPr/>
        </p:nvPicPr>
        <p:blipFill rotWithShape="1">
          <a:blip r:embed="rId2">
            <a:extLst>
              <a:ext uri="{28A0092B-C50C-407E-A947-70E740481C1C}">
                <a14:useLocalDpi xmlns:a14="http://schemas.microsoft.com/office/drawing/2010/main" val="0"/>
              </a:ext>
            </a:extLst>
          </a:blip>
          <a:srcRect b="12338"/>
          <a:stretch/>
        </p:blipFill>
        <p:spPr>
          <a:xfrm>
            <a:off x="218413" y="1753748"/>
            <a:ext cx="8205108" cy="5061855"/>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218413" y="115870"/>
            <a:ext cx="4389874" cy="1561679"/>
          </a:xfrm>
          <a:prstGeom prst="rect">
            <a:avLst/>
          </a:prstGeom>
        </p:spPr>
      </p:pic>
      <p:sp>
        <p:nvSpPr>
          <p:cNvPr id="7" name="Rectangle 6"/>
          <p:cNvSpPr/>
          <p:nvPr/>
        </p:nvSpPr>
        <p:spPr>
          <a:xfrm>
            <a:off x="1483273" y="1753748"/>
            <a:ext cx="521514" cy="28484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84286" y="2467429"/>
            <a:ext cx="2431144" cy="239485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72906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Lists pane: upload, view existing or perform actions (union, subtraction, </a:t>
            </a:r>
            <a:r>
              <a:rPr lang="en-US" sz="3600" dirty="0" err="1" smtClean="0"/>
              <a:t>etc</a:t>
            </a:r>
            <a:r>
              <a:rPr lang="en-US" sz="3600" dirty="0" smtClean="0"/>
              <a:t>)</a:t>
            </a:r>
            <a:endParaRPr lang="en-US" sz="3600" dirty="0"/>
          </a:p>
        </p:txBody>
      </p:sp>
      <p:sp>
        <p:nvSpPr>
          <p:cNvPr id="4" name="Slide Number Placeholder 3"/>
          <p:cNvSpPr>
            <a:spLocks noGrp="1"/>
          </p:cNvSpPr>
          <p:nvPr>
            <p:ph type="sldNum" sz="quarter" idx="12"/>
          </p:nvPr>
        </p:nvSpPr>
        <p:spPr/>
        <p:txBody>
          <a:bodyPr/>
          <a:lstStyle/>
          <a:p>
            <a:fld id="{0D9C8EEB-9AFD-5F42-AE9D-5C6E4E55AD15}" type="slidenum">
              <a:rPr lang="en-US" smtClean="0"/>
              <a:t>64</a:t>
            </a:fld>
            <a:endParaRPr lang="en-US"/>
          </a:p>
        </p:txBody>
      </p:sp>
      <p:pic>
        <p:nvPicPr>
          <p:cNvPr id="3" name="Picture 2" descr="Screen Shot 2016-06-07 at 11.44.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18" y="1761369"/>
            <a:ext cx="8307916" cy="4747381"/>
          </a:xfrm>
          <a:prstGeom prst="rect">
            <a:avLst/>
          </a:prstGeom>
        </p:spPr>
      </p:pic>
      <p:sp>
        <p:nvSpPr>
          <p:cNvPr id="6" name="Rectangle 5"/>
          <p:cNvSpPr/>
          <p:nvPr/>
        </p:nvSpPr>
        <p:spPr>
          <a:xfrm>
            <a:off x="1366856" y="1827832"/>
            <a:ext cx="521514" cy="28484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78940" y="2092415"/>
            <a:ext cx="521514" cy="28484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88775" y="5259852"/>
            <a:ext cx="3467513" cy="41705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49427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9C8EEB-9AFD-5F42-AE9D-5C6E4E55AD15}" type="slidenum">
              <a:rPr lang="en-US" smtClean="0"/>
              <a:t>65</a:t>
            </a:fld>
            <a:endParaRPr lang="en-US"/>
          </a:p>
        </p:txBody>
      </p:sp>
      <p:pic>
        <p:nvPicPr>
          <p:cNvPr id="5" name="Picture 4" descr="Screen Shot 2014-08-29 at 8.54.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84225"/>
            <a:ext cx="3969419" cy="2155665"/>
          </a:xfrm>
          <a:prstGeom prst="rect">
            <a:avLst/>
          </a:prstGeom>
        </p:spPr>
      </p:pic>
      <p:pic>
        <p:nvPicPr>
          <p:cNvPr id="6" name="Picture 5" descr="Screen Shot 2014-08-29 at 8.56.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31" y="1942146"/>
            <a:ext cx="3956719" cy="2720245"/>
          </a:xfrm>
          <a:prstGeom prst="rect">
            <a:avLst/>
          </a:prstGeom>
        </p:spPr>
      </p:pic>
      <p:pic>
        <p:nvPicPr>
          <p:cNvPr id="7" name="Picture 6" descr="Screen Shot 2014-08-29 at 8.56.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1" y="4662391"/>
            <a:ext cx="3912268" cy="2128972"/>
          </a:xfrm>
          <a:prstGeom prst="rect">
            <a:avLst/>
          </a:prstGeom>
        </p:spPr>
      </p:pic>
      <p:sp>
        <p:nvSpPr>
          <p:cNvPr id="8" name="TextBox 7"/>
          <p:cNvSpPr txBox="1"/>
          <p:nvPr/>
        </p:nvSpPr>
        <p:spPr>
          <a:xfrm>
            <a:off x="4724400" y="579120"/>
            <a:ext cx="3807388" cy="5632310"/>
          </a:xfrm>
          <a:prstGeom prst="rect">
            <a:avLst/>
          </a:prstGeom>
          <a:noFill/>
        </p:spPr>
        <p:txBody>
          <a:bodyPr wrap="square" rtlCol="0">
            <a:spAutoFit/>
          </a:bodyPr>
          <a:lstStyle/>
          <a:p>
            <a:r>
              <a:rPr lang="en-US" sz="2400" dirty="0" smtClean="0"/>
              <a:t>List</a:t>
            </a:r>
          </a:p>
          <a:p>
            <a:pPr marL="342900" indent="-342900">
              <a:buFont typeface="Arial"/>
              <a:buChar char="•"/>
            </a:pPr>
            <a:r>
              <a:rPr lang="en-US" sz="2400" dirty="0" smtClean="0"/>
              <a:t>Add/remove columns</a:t>
            </a:r>
          </a:p>
          <a:p>
            <a:pPr marL="342900" indent="-342900">
              <a:buFont typeface="Arial"/>
              <a:buChar char="•"/>
            </a:pPr>
            <a:r>
              <a:rPr lang="en-US" sz="2400" dirty="0" smtClean="0"/>
              <a:t>Sort and filter</a:t>
            </a:r>
          </a:p>
          <a:p>
            <a:endParaRPr lang="en-US" sz="2400" dirty="0"/>
          </a:p>
          <a:p>
            <a:endParaRPr lang="en-US" sz="2400" dirty="0" smtClean="0"/>
          </a:p>
          <a:p>
            <a:r>
              <a:rPr lang="en-US" sz="2400" dirty="0" smtClean="0"/>
              <a:t>Enrichment Widgets</a:t>
            </a:r>
          </a:p>
          <a:p>
            <a:pPr marL="285750" indent="-285750">
              <a:buFont typeface="Arial"/>
              <a:buChar char="•"/>
            </a:pPr>
            <a:r>
              <a:rPr lang="en-US" sz="2400" dirty="0" smtClean="0"/>
              <a:t>Anatomy</a:t>
            </a:r>
          </a:p>
          <a:p>
            <a:pPr marL="285750" indent="-285750">
              <a:buFont typeface="Arial"/>
              <a:buChar char="•"/>
            </a:pPr>
            <a:r>
              <a:rPr lang="en-US" sz="2400" dirty="0" smtClean="0"/>
              <a:t>Mammalian Phenotype</a:t>
            </a:r>
          </a:p>
          <a:p>
            <a:pPr marL="285750" indent="-285750">
              <a:buFont typeface="Arial"/>
              <a:buChar char="•"/>
            </a:pPr>
            <a:r>
              <a:rPr lang="en-US" sz="2400" dirty="0" smtClean="0"/>
              <a:t>Gene Ontology</a:t>
            </a:r>
          </a:p>
          <a:p>
            <a:pPr marL="285750" indent="-285750">
              <a:buFont typeface="Arial"/>
              <a:buChar char="•"/>
            </a:pPr>
            <a:r>
              <a:rPr lang="en-US" sz="2400" dirty="0" smtClean="0"/>
              <a:t>Chromosome</a:t>
            </a:r>
            <a:endParaRPr lang="en-US" sz="2400" dirty="0"/>
          </a:p>
          <a:p>
            <a:endParaRPr lang="en-US" sz="2400" dirty="0" smtClean="0"/>
          </a:p>
          <a:p>
            <a:endParaRPr lang="en-US" sz="2400" dirty="0" smtClean="0"/>
          </a:p>
          <a:p>
            <a:endParaRPr lang="en-US" sz="2400" dirty="0"/>
          </a:p>
          <a:p>
            <a:r>
              <a:rPr lang="en-US" sz="2400" dirty="0" smtClean="0"/>
              <a:t>Templates</a:t>
            </a:r>
          </a:p>
          <a:p>
            <a:pPr marL="342900" indent="-342900">
              <a:buFont typeface="Arial"/>
              <a:buChar char="•"/>
            </a:pPr>
            <a:r>
              <a:rPr lang="en-US" sz="2400" dirty="0" smtClean="0"/>
              <a:t>Run queries from list</a:t>
            </a:r>
          </a:p>
        </p:txBody>
      </p:sp>
      <p:sp>
        <p:nvSpPr>
          <p:cNvPr id="2" name="Rectangle 1"/>
          <p:cNvSpPr/>
          <p:nvPr/>
        </p:nvSpPr>
        <p:spPr>
          <a:xfrm>
            <a:off x="240631" y="84225"/>
            <a:ext cx="3969419" cy="6773775"/>
          </a:xfrm>
          <a:prstGeom prst="rect">
            <a:avLst/>
          </a:prstGeom>
          <a:noFill/>
          <a:ln>
            <a:solidFill>
              <a:srgbClr val="7C7C7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4042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7-04-19 at 4.54.27 PM.png"/>
          <p:cNvPicPr>
            <a:picLocks noChangeAspect="1"/>
          </p:cNvPicPr>
          <p:nvPr/>
        </p:nvPicPr>
        <p:blipFill rotWithShape="1">
          <a:blip r:embed="rId2">
            <a:extLst>
              <a:ext uri="{28A0092B-C50C-407E-A947-70E740481C1C}">
                <a14:useLocalDpi xmlns:a14="http://schemas.microsoft.com/office/drawing/2010/main" val="0"/>
              </a:ext>
            </a:extLst>
          </a:blip>
          <a:srcRect b="2382"/>
          <a:stretch/>
        </p:blipFill>
        <p:spPr>
          <a:xfrm>
            <a:off x="730713" y="1226323"/>
            <a:ext cx="7346487" cy="5555477"/>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69E46147-363F-E849-ADE2-ED07A6B75794}" type="slidenum">
              <a:rPr lang="en-US" smtClean="0"/>
              <a:t>7</a:t>
            </a:fld>
            <a:endParaRPr lang="en-US"/>
          </a:p>
        </p:txBody>
      </p:sp>
      <p:sp>
        <p:nvSpPr>
          <p:cNvPr id="3" name="Title 2"/>
          <p:cNvSpPr>
            <a:spLocks noGrp="1"/>
          </p:cNvSpPr>
          <p:nvPr>
            <p:ph type="title"/>
          </p:nvPr>
        </p:nvSpPr>
        <p:spPr/>
        <p:txBody>
          <a:bodyPr/>
          <a:lstStyle/>
          <a:p>
            <a:r>
              <a:rPr lang="en-US" dirty="0" smtClean="0">
                <a:solidFill>
                  <a:schemeClr val="tx1"/>
                </a:solidFill>
                <a:latin typeface="Arial"/>
                <a:cs typeface="Arial"/>
              </a:rPr>
              <a:t>Help and Information</a:t>
            </a:r>
            <a:endParaRPr lang="en-US" dirty="0">
              <a:solidFill>
                <a:schemeClr val="tx1"/>
              </a:solidFill>
              <a:latin typeface="Arial"/>
              <a:cs typeface="Arial"/>
            </a:endParaRPr>
          </a:p>
        </p:txBody>
      </p:sp>
      <p:sp>
        <p:nvSpPr>
          <p:cNvPr id="6" name="TextBox 5"/>
          <p:cNvSpPr txBox="1"/>
          <p:nvPr/>
        </p:nvSpPr>
        <p:spPr>
          <a:xfrm>
            <a:off x="6342182" y="1015774"/>
            <a:ext cx="2738246" cy="369332"/>
          </a:xfrm>
          <a:prstGeom prst="rect">
            <a:avLst/>
          </a:prstGeom>
          <a:solidFill>
            <a:srgbClr val="FFFF00"/>
          </a:solidFill>
          <a:ln>
            <a:solidFill>
              <a:schemeClr val="tx1"/>
            </a:solidFill>
          </a:ln>
        </p:spPr>
        <p:txBody>
          <a:bodyPr wrap="square" rtlCol="0">
            <a:spAutoFit/>
          </a:bodyPr>
          <a:lstStyle/>
          <a:p>
            <a:r>
              <a:rPr lang="en-US" dirty="0" smtClean="0"/>
              <a:t>Comments and Questions?</a:t>
            </a:r>
            <a:endParaRPr lang="en-US" dirty="0"/>
          </a:p>
        </p:txBody>
      </p:sp>
      <p:cxnSp>
        <p:nvCxnSpPr>
          <p:cNvPr id="9" name="Straight Arrow Connector 8"/>
          <p:cNvCxnSpPr/>
          <p:nvPr/>
        </p:nvCxnSpPr>
        <p:spPr>
          <a:xfrm flipH="1">
            <a:off x="6586875" y="1385106"/>
            <a:ext cx="384520" cy="411277"/>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44838" y="2295478"/>
            <a:ext cx="1596339" cy="369332"/>
          </a:xfrm>
          <a:prstGeom prst="rect">
            <a:avLst/>
          </a:prstGeom>
          <a:solidFill>
            <a:srgbClr val="FFFF00"/>
          </a:solidFill>
          <a:ln>
            <a:solidFill>
              <a:srgbClr val="000000"/>
            </a:solidFill>
          </a:ln>
        </p:spPr>
        <p:txBody>
          <a:bodyPr wrap="square" rtlCol="0">
            <a:spAutoFit/>
          </a:bodyPr>
          <a:lstStyle/>
          <a:p>
            <a:r>
              <a:rPr lang="en-US" dirty="0" smtClean="0"/>
              <a:t>MGI Help Desk</a:t>
            </a:r>
            <a:endParaRPr lang="en-US" dirty="0"/>
          </a:p>
        </p:txBody>
      </p:sp>
      <p:cxnSp>
        <p:nvCxnSpPr>
          <p:cNvPr id="13" name="Straight Arrow Connector 12"/>
          <p:cNvCxnSpPr/>
          <p:nvPr/>
        </p:nvCxnSpPr>
        <p:spPr>
          <a:xfrm flipV="1">
            <a:off x="826791" y="1796383"/>
            <a:ext cx="328274" cy="523059"/>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514820" y="2911541"/>
            <a:ext cx="1325240" cy="369332"/>
          </a:xfrm>
          <a:prstGeom prst="rect">
            <a:avLst/>
          </a:prstGeom>
          <a:solidFill>
            <a:srgbClr val="FFFF00"/>
          </a:solidFill>
          <a:ln>
            <a:solidFill>
              <a:srgbClr val="000000"/>
            </a:solidFill>
          </a:ln>
        </p:spPr>
        <p:txBody>
          <a:bodyPr wrap="square" rtlCol="0">
            <a:spAutoFit/>
          </a:bodyPr>
          <a:lstStyle/>
          <a:p>
            <a:r>
              <a:rPr lang="en-US" dirty="0" smtClean="0"/>
              <a:t>Mailing lists</a:t>
            </a:r>
            <a:endParaRPr lang="en-US" dirty="0"/>
          </a:p>
        </p:txBody>
      </p:sp>
      <p:cxnSp>
        <p:nvCxnSpPr>
          <p:cNvPr id="17" name="Straight Arrow Connector 16"/>
          <p:cNvCxnSpPr/>
          <p:nvPr/>
        </p:nvCxnSpPr>
        <p:spPr>
          <a:xfrm flipH="1" flipV="1">
            <a:off x="3376142" y="2319442"/>
            <a:ext cx="529451" cy="628045"/>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258317" y="3402787"/>
            <a:ext cx="2982431" cy="646331"/>
          </a:xfrm>
          <a:prstGeom prst="rect">
            <a:avLst/>
          </a:prstGeom>
          <a:solidFill>
            <a:srgbClr val="FFFF00"/>
          </a:solidFill>
          <a:ln>
            <a:solidFill>
              <a:srgbClr val="000000"/>
            </a:solidFill>
          </a:ln>
        </p:spPr>
        <p:txBody>
          <a:bodyPr wrap="square" rtlCol="0">
            <a:spAutoFit/>
          </a:bodyPr>
          <a:lstStyle/>
          <a:p>
            <a:r>
              <a:rPr lang="en-US" dirty="0" smtClean="0"/>
              <a:t>Facebook </a:t>
            </a:r>
            <a:r>
              <a:rPr lang="en-US" dirty="0"/>
              <a:t>@</a:t>
            </a:r>
            <a:r>
              <a:rPr lang="en-US" dirty="0" err="1" smtClean="0"/>
              <a:t>mgi.informatics</a:t>
            </a:r>
            <a:endParaRPr lang="en-US" dirty="0" smtClean="0"/>
          </a:p>
          <a:p>
            <a:r>
              <a:rPr lang="en-US" dirty="0" smtClean="0"/>
              <a:t>Twitter @</a:t>
            </a:r>
            <a:r>
              <a:rPr lang="en-US" dirty="0" err="1" smtClean="0"/>
              <a:t>mgi_mouse</a:t>
            </a:r>
            <a:endParaRPr lang="en-US" dirty="0"/>
          </a:p>
        </p:txBody>
      </p:sp>
      <p:cxnSp>
        <p:nvCxnSpPr>
          <p:cNvPr id="20" name="Straight Arrow Connector 19"/>
          <p:cNvCxnSpPr/>
          <p:nvPr/>
        </p:nvCxnSpPr>
        <p:spPr>
          <a:xfrm flipH="1" flipV="1">
            <a:off x="7748968" y="2822672"/>
            <a:ext cx="146079" cy="628044"/>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840060" y="50689"/>
            <a:ext cx="4188006" cy="461665"/>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smtClean="0"/>
              <a:t>http://www.informatics.jax.org</a:t>
            </a:r>
            <a:endParaRPr lang="en-US" sz="2400" dirty="0"/>
          </a:p>
        </p:txBody>
      </p:sp>
    </p:spTree>
    <p:extLst>
      <p:ext uri="{BB962C8B-B14F-4D97-AF65-F5344CB8AC3E}">
        <p14:creationId xmlns:p14="http://schemas.microsoft.com/office/powerpoint/2010/main" val="10524785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E46147-363F-E849-ADE2-ED07A6B75794}" type="slidenum">
              <a:rPr lang="en-US" smtClean="0"/>
              <a:t>8</a:t>
            </a:fld>
            <a:endParaRPr lang="en-US"/>
          </a:p>
        </p:txBody>
      </p:sp>
      <p:pic>
        <p:nvPicPr>
          <p:cNvPr id="5" name="Picture 4" descr="Screen Shot 2017-04-19 at 12.30.37 PM.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40143" y="198064"/>
            <a:ext cx="7648341" cy="5916087"/>
          </a:xfrm>
          <a:prstGeom prst="rect">
            <a:avLst/>
          </a:prstGeom>
        </p:spPr>
      </p:pic>
      <p:sp>
        <p:nvSpPr>
          <p:cNvPr id="6" name="TextBox 5"/>
          <p:cNvSpPr txBox="1"/>
          <p:nvPr/>
        </p:nvSpPr>
        <p:spPr>
          <a:xfrm>
            <a:off x="3848966" y="967593"/>
            <a:ext cx="1414026" cy="369332"/>
          </a:xfrm>
          <a:prstGeom prst="rect">
            <a:avLst/>
          </a:prstGeom>
          <a:solidFill>
            <a:srgbClr val="FFFF00"/>
          </a:solidFill>
          <a:ln>
            <a:solidFill>
              <a:srgbClr val="000000"/>
            </a:solidFill>
          </a:ln>
        </p:spPr>
        <p:txBody>
          <a:bodyPr wrap="square" rtlCol="0">
            <a:spAutoFit/>
          </a:bodyPr>
          <a:lstStyle/>
          <a:p>
            <a:r>
              <a:rPr lang="en-US" dirty="0" smtClean="0"/>
              <a:t>Quick Search</a:t>
            </a:r>
            <a:endParaRPr lang="en-US" dirty="0"/>
          </a:p>
        </p:txBody>
      </p:sp>
      <p:sp>
        <p:nvSpPr>
          <p:cNvPr id="7" name="TextBox 6"/>
          <p:cNvSpPr txBox="1"/>
          <p:nvPr/>
        </p:nvSpPr>
        <p:spPr>
          <a:xfrm>
            <a:off x="4233486" y="3752724"/>
            <a:ext cx="1134375" cy="369332"/>
          </a:xfrm>
          <a:prstGeom prst="rect">
            <a:avLst/>
          </a:prstGeom>
          <a:solidFill>
            <a:srgbClr val="FFFF00"/>
          </a:solidFill>
          <a:ln>
            <a:solidFill>
              <a:srgbClr val="000000"/>
            </a:solidFill>
          </a:ln>
        </p:spPr>
        <p:txBody>
          <a:bodyPr wrap="square" rtlCol="0">
            <a:spAutoFit/>
          </a:bodyPr>
          <a:lstStyle/>
          <a:p>
            <a:r>
              <a:rPr lang="en-US" dirty="0" smtClean="0"/>
              <a:t>MGI news</a:t>
            </a:r>
            <a:endParaRPr lang="en-US" dirty="0"/>
          </a:p>
        </p:txBody>
      </p:sp>
      <p:pic>
        <p:nvPicPr>
          <p:cNvPr id="10" name="Picture 9" descr="Screen Shot 2017-04-19 at 10.37.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66" y="5959271"/>
            <a:ext cx="8794436" cy="886041"/>
          </a:xfrm>
          <a:prstGeom prst="rect">
            <a:avLst/>
          </a:prstGeom>
        </p:spPr>
      </p:pic>
      <p:cxnSp>
        <p:nvCxnSpPr>
          <p:cNvPr id="11" name="Straight Arrow Connector 10"/>
          <p:cNvCxnSpPr>
            <a:stCxn id="9" idx="1"/>
          </p:cNvCxnSpPr>
          <p:nvPr/>
        </p:nvCxnSpPr>
        <p:spPr>
          <a:xfrm flipH="1">
            <a:off x="1180292" y="6240338"/>
            <a:ext cx="528449" cy="216139"/>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708741" y="6055672"/>
            <a:ext cx="1204289" cy="369332"/>
          </a:xfrm>
          <a:prstGeom prst="rect">
            <a:avLst/>
          </a:prstGeom>
          <a:solidFill>
            <a:srgbClr val="FFFF00"/>
          </a:solidFill>
          <a:ln>
            <a:solidFill>
              <a:srgbClr val="000000"/>
            </a:solidFill>
          </a:ln>
        </p:spPr>
        <p:txBody>
          <a:bodyPr wrap="square" rtlCol="0">
            <a:spAutoFit/>
          </a:bodyPr>
          <a:lstStyle/>
          <a:p>
            <a:r>
              <a:rPr lang="en-US" dirty="0" smtClean="0"/>
              <a:t>Citing MGI</a:t>
            </a:r>
            <a:endParaRPr lang="en-US" dirty="0"/>
          </a:p>
        </p:txBody>
      </p:sp>
      <p:sp>
        <p:nvSpPr>
          <p:cNvPr id="12" name="TextBox 11"/>
          <p:cNvSpPr txBox="1"/>
          <p:nvPr/>
        </p:nvSpPr>
        <p:spPr>
          <a:xfrm>
            <a:off x="104266" y="2911542"/>
            <a:ext cx="851296" cy="369332"/>
          </a:xfrm>
          <a:prstGeom prst="rect">
            <a:avLst/>
          </a:prstGeom>
          <a:solidFill>
            <a:srgbClr val="FFFF00"/>
          </a:solidFill>
          <a:ln>
            <a:solidFill>
              <a:srgbClr val="000000"/>
            </a:solidFill>
          </a:ln>
        </p:spPr>
        <p:txBody>
          <a:bodyPr wrap="square" rtlCol="0">
            <a:spAutoFit/>
          </a:bodyPr>
          <a:lstStyle/>
          <a:p>
            <a:r>
              <a:rPr lang="en-US" dirty="0" smtClean="0"/>
              <a:t>Portals</a:t>
            </a:r>
            <a:endParaRPr lang="en-US" dirty="0"/>
          </a:p>
        </p:txBody>
      </p:sp>
      <p:sp>
        <p:nvSpPr>
          <p:cNvPr id="13" name="TextBox 12"/>
          <p:cNvSpPr txBox="1"/>
          <p:nvPr/>
        </p:nvSpPr>
        <p:spPr>
          <a:xfrm>
            <a:off x="6688316" y="666417"/>
            <a:ext cx="851296" cy="369332"/>
          </a:xfrm>
          <a:prstGeom prst="rect">
            <a:avLst/>
          </a:prstGeom>
          <a:solidFill>
            <a:srgbClr val="FFFF00"/>
          </a:solidFill>
          <a:ln>
            <a:solidFill>
              <a:srgbClr val="000000"/>
            </a:solidFill>
          </a:ln>
        </p:spPr>
        <p:txBody>
          <a:bodyPr wrap="square" rtlCol="0">
            <a:spAutoFit/>
          </a:bodyPr>
          <a:lstStyle/>
          <a:p>
            <a:r>
              <a:rPr lang="en-US" dirty="0" smtClean="0"/>
              <a:t>Menus</a:t>
            </a:r>
            <a:endParaRPr lang="en-US" dirty="0"/>
          </a:p>
        </p:txBody>
      </p:sp>
      <p:sp>
        <p:nvSpPr>
          <p:cNvPr id="15" name="TextBox 14"/>
          <p:cNvSpPr txBox="1"/>
          <p:nvPr/>
        </p:nvSpPr>
        <p:spPr>
          <a:xfrm>
            <a:off x="0" y="5094962"/>
            <a:ext cx="1604139" cy="369332"/>
          </a:xfrm>
          <a:prstGeom prst="rect">
            <a:avLst/>
          </a:prstGeom>
          <a:solidFill>
            <a:srgbClr val="FFFF00"/>
          </a:solidFill>
          <a:ln>
            <a:solidFill>
              <a:srgbClr val="000000"/>
            </a:solidFill>
          </a:ln>
        </p:spPr>
        <p:txBody>
          <a:bodyPr wrap="square" rtlCol="0">
            <a:spAutoFit/>
          </a:bodyPr>
          <a:lstStyle/>
          <a:p>
            <a:r>
              <a:rPr lang="en-US" dirty="0" smtClean="0"/>
              <a:t>Getting Started</a:t>
            </a:r>
            <a:endParaRPr lang="en-US" dirty="0"/>
          </a:p>
        </p:txBody>
      </p:sp>
      <p:sp>
        <p:nvSpPr>
          <p:cNvPr id="16" name="TextBox 15"/>
          <p:cNvSpPr txBox="1"/>
          <p:nvPr/>
        </p:nvSpPr>
        <p:spPr>
          <a:xfrm>
            <a:off x="4840060" y="50689"/>
            <a:ext cx="4188006" cy="461665"/>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smtClean="0"/>
              <a:t>http://www.informatics.jax.org</a:t>
            </a:r>
            <a:endParaRPr lang="en-US" sz="2400" dirty="0"/>
          </a:p>
        </p:txBody>
      </p:sp>
    </p:spTree>
    <p:extLst>
      <p:ext uri="{BB962C8B-B14F-4D97-AF65-F5344CB8AC3E}">
        <p14:creationId xmlns:p14="http://schemas.microsoft.com/office/powerpoint/2010/main" val="7165010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E46147-363F-E849-ADE2-ED07A6B75794}" type="slidenum">
              <a:rPr lang="en-US" smtClean="0"/>
              <a:t>9</a:t>
            </a:fld>
            <a:endParaRPr lang="en-US"/>
          </a:p>
        </p:txBody>
      </p:sp>
      <p:sp>
        <p:nvSpPr>
          <p:cNvPr id="5" name="Title 2"/>
          <p:cNvSpPr>
            <a:spLocks noGrp="1"/>
          </p:cNvSpPr>
          <p:nvPr>
            <p:ph type="title"/>
          </p:nvPr>
        </p:nvSpPr>
        <p:spPr>
          <a:xfrm>
            <a:off x="457200" y="274638"/>
            <a:ext cx="7620000" cy="1143000"/>
          </a:xfrm>
        </p:spPr>
        <p:txBody>
          <a:bodyPr/>
          <a:lstStyle/>
          <a:p>
            <a:pPr algn="ctr"/>
            <a:r>
              <a:rPr lang="en-US" dirty="0" smtClean="0">
                <a:solidFill>
                  <a:schemeClr val="tx1"/>
                </a:solidFill>
                <a:latin typeface="Arial"/>
                <a:cs typeface="Arial"/>
              </a:rPr>
              <a:t>Structured vocabulary	</a:t>
            </a:r>
            <a:endParaRPr lang="en-US" dirty="0">
              <a:solidFill>
                <a:schemeClr val="tx1"/>
              </a:solidFill>
              <a:latin typeface="Arial"/>
              <a:cs typeface="Arial"/>
            </a:endParaRPr>
          </a:p>
        </p:txBody>
      </p:sp>
      <p:sp>
        <p:nvSpPr>
          <p:cNvPr id="7" name="Shape 71"/>
          <p:cNvSpPr/>
          <p:nvPr/>
        </p:nvSpPr>
        <p:spPr>
          <a:xfrm>
            <a:off x="330729" y="1425269"/>
            <a:ext cx="8345085" cy="498548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t"/>
          <a:lstStyle/>
          <a:p>
            <a:pPr marL="312528" indent="-312528">
              <a:spcBef>
                <a:spcPts val="1687"/>
              </a:spcBef>
              <a:buSzPct val="75000"/>
              <a:buChar char="•"/>
              <a:defRPr sz="1800"/>
            </a:pPr>
            <a:r>
              <a:rPr lang="en-US" sz="2000" b="1" dirty="0" smtClean="0">
                <a:latin typeface="Arial"/>
                <a:cs typeface="Arial"/>
              </a:rPr>
              <a:t>Mammalian Phenotype (MP) ontology</a:t>
            </a:r>
            <a:endParaRPr sz="2000" b="1" dirty="0">
              <a:latin typeface="Arial"/>
              <a:cs typeface="Arial"/>
            </a:endParaRPr>
          </a:p>
          <a:p>
            <a:pPr marL="625056" lvl="1" indent="-312528">
              <a:lnSpc>
                <a:spcPct val="60000"/>
              </a:lnSpc>
              <a:spcBef>
                <a:spcPts val="1687"/>
              </a:spcBef>
              <a:buSzPct val="75000"/>
              <a:buChar char="•"/>
              <a:defRPr sz="1800"/>
            </a:pPr>
            <a:r>
              <a:rPr lang="en-US" dirty="0">
                <a:latin typeface="Arial"/>
                <a:cs typeface="Arial"/>
              </a:rPr>
              <a:t>Describes abnormal observations in mutant animals</a:t>
            </a:r>
          </a:p>
          <a:p>
            <a:pPr marL="625056" lvl="1" indent="-312528">
              <a:lnSpc>
                <a:spcPct val="60000"/>
              </a:lnSpc>
              <a:spcBef>
                <a:spcPts val="1687"/>
              </a:spcBef>
              <a:buSzPct val="75000"/>
              <a:buChar char="•"/>
              <a:defRPr sz="1800"/>
            </a:pPr>
            <a:r>
              <a:rPr lang="en-US" dirty="0">
                <a:latin typeface="Arial"/>
                <a:cs typeface="Arial"/>
              </a:rPr>
              <a:t>Used by MGI, IMPC, RGD</a:t>
            </a:r>
          </a:p>
          <a:p>
            <a:pPr marL="312528" indent="-312528">
              <a:spcBef>
                <a:spcPts val="1687"/>
              </a:spcBef>
              <a:buSzPct val="75000"/>
              <a:buChar char="•"/>
              <a:defRPr sz="1800"/>
            </a:pPr>
            <a:r>
              <a:rPr lang="en-US" sz="2000" b="1" dirty="0" smtClean="0">
                <a:latin typeface="Arial"/>
                <a:cs typeface="Arial"/>
              </a:rPr>
              <a:t>Gene Ontology (GO)</a:t>
            </a:r>
          </a:p>
          <a:p>
            <a:pPr marL="625056" lvl="1" indent="-312528">
              <a:spcBef>
                <a:spcPts val="1087"/>
              </a:spcBef>
              <a:buSzPct val="75000"/>
              <a:buChar char="•"/>
              <a:defRPr sz="1800"/>
            </a:pPr>
            <a:r>
              <a:rPr lang="en-US" dirty="0">
                <a:latin typeface="Arial"/>
                <a:cs typeface="Arial"/>
              </a:rPr>
              <a:t>Describes normal behavior of a gene or gene product within it’s cellular context (species neutral). </a:t>
            </a:r>
          </a:p>
          <a:p>
            <a:pPr marL="625056" lvl="1" indent="-312528">
              <a:spcBef>
                <a:spcPts val="487"/>
              </a:spcBef>
              <a:buSzPct val="75000"/>
              <a:buChar char="•"/>
              <a:defRPr sz="1800"/>
            </a:pPr>
            <a:r>
              <a:rPr lang="en-US" dirty="0">
                <a:latin typeface="Arial"/>
                <a:cs typeface="Arial"/>
              </a:rPr>
              <a:t>Subdivided into </a:t>
            </a:r>
            <a:r>
              <a:rPr lang="en-US" i="1" dirty="0">
                <a:latin typeface="Arial"/>
                <a:cs typeface="Arial"/>
              </a:rPr>
              <a:t>Biological Process</a:t>
            </a:r>
            <a:r>
              <a:rPr lang="en-US" dirty="0">
                <a:latin typeface="Arial"/>
                <a:cs typeface="Arial"/>
              </a:rPr>
              <a:t>, </a:t>
            </a:r>
            <a:r>
              <a:rPr lang="en-US" i="1" dirty="0">
                <a:latin typeface="Arial"/>
                <a:cs typeface="Arial"/>
              </a:rPr>
              <a:t>Molecular Function</a:t>
            </a:r>
            <a:r>
              <a:rPr lang="en-US" dirty="0">
                <a:latin typeface="Arial"/>
                <a:cs typeface="Arial"/>
              </a:rPr>
              <a:t> and </a:t>
            </a:r>
            <a:r>
              <a:rPr lang="en-US" i="1" dirty="0">
                <a:latin typeface="Arial"/>
                <a:cs typeface="Arial"/>
              </a:rPr>
              <a:t>Cellular </a:t>
            </a:r>
            <a:r>
              <a:rPr lang="en-US" i="1" dirty="0" smtClean="0">
                <a:latin typeface="Arial"/>
                <a:cs typeface="Arial"/>
              </a:rPr>
              <a:t>Component</a:t>
            </a:r>
            <a:endParaRPr lang="en-US" dirty="0" smtClean="0">
              <a:latin typeface="Arial"/>
              <a:cs typeface="Arial"/>
            </a:endParaRPr>
          </a:p>
          <a:p>
            <a:pPr marL="312528" indent="-312528">
              <a:spcBef>
                <a:spcPts val="1687"/>
              </a:spcBef>
              <a:buSzPct val="75000"/>
              <a:buChar char="•"/>
              <a:defRPr sz="1800"/>
            </a:pPr>
            <a:r>
              <a:rPr lang="en-US" sz="2000" b="1" dirty="0" smtClean="0">
                <a:latin typeface="Arial"/>
                <a:cs typeface="Arial"/>
              </a:rPr>
              <a:t>Mouse Developmental Anatomy ontology</a:t>
            </a:r>
            <a:endParaRPr sz="2000" b="1" dirty="0">
              <a:latin typeface="Arial"/>
              <a:cs typeface="Arial"/>
            </a:endParaRPr>
          </a:p>
          <a:p>
            <a:pPr marL="625056" lvl="1" indent="-312528">
              <a:lnSpc>
                <a:spcPct val="60000"/>
              </a:lnSpc>
              <a:spcBef>
                <a:spcPts val="1687"/>
              </a:spcBef>
              <a:buSzPct val="75000"/>
              <a:buChar char="•"/>
              <a:defRPr sz="1800"/>
            </a:pPr>
            <a:r>
              <a:rPr lang="en-US" dirty="0">
                <a:latin typeface="Arial"/>
                <a:cs typeface="Arial"/>
              </a:rPr>
              <a:t>Describes organs and tissues throughout development</a:t>
            </a:r>
          </a:p>
          <a:p>
            <a:pPr marL="625056" lvl="1" indent="-312528">
              <a:lnSpc>
                <a:spcPct val="110000"/>
              </a:lnSpc>
              <a:spcBef>
                <a:spcPts val="487"/>
              </a:spcBef>
              <a:buSzPct val="75000"/>
              <a:buChar char="•"/>
              <a:defRPr sz="1800"/>
            </a:pPr>
            <a:r>
              <a:rPr lang="en-US" dirty="0">
                <a:latin typeface="Arial"/>
                <a:cs typeface="Arial"/>
              </a:rPr>
              <a:t>Uses Theiler stages where TS1-26 are embryonic, TS27 is perinatal and TS28 is post-natal adult</a:t>
            </a:r>
          </a:p>
          <a:p>
            <a:pPr marL="625056" lvl="1" indent="-312528">
              <a:lnSpc>
                <a:spcPct val="60000"/>
              </a:lnSpc>
              <a:spcBef>
                <a:spcPts val="1087"/>
              </a:spcBef>
              <a:buSzPct val="75000"/>
              <a:buChar char="•"/>
              <a:defRPr sz="1800"/>
            </a:pPr>
            <a:r>
              <a:rPr lang="en-US" dirty="0">
                <a:latin typeface="Arial"/>
                <a:cs typeface="Arial"/>
              </a:rPr>
              <a:t>Used by MGI/GXD and e-Mouse Atlas</a:t>
            </a:r>
          </a:p>
        </p:txBody>
      </p:sp>
    </p:spTree>
    <p:extLst>
      <p:ext uri="{BB962C8B-B14F-4D97-AF65-F5344CB8AC3E}">
        <p14:creationId xmlns:p14="http://schemas.microsoft.com/office/powerpoint/2010/main" val="87640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32895</TotalTime>
  <Words>1283</Words>
  <Application>Microsoft Macintosh PowerPoint</Application>
  <PresentationFormat>On-screen Show (4:3)</PresentationFormat>
  <Paragraphs>298</Paragraphs>
  <Slides>65</Slides>
  <Notes>15</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Adjacency</vt:lpstr>
      <vt:lpstr>PowerPoint Presentation</vt:lpstr>
      <vt:lpstr>Why mice?</vt:lpstr>
      <vt:lpstr>What is MGI?</vt:lpstr>
      <vt:lpstr>What can you do at MGI?</vt:lpstr>
      <vt:lpstr> MGI – Example Content Summary (June 2017) </vt:lpstr>
      <vt:lpstr>How to Access MGI?</vt:lpstr>
      <vt:lpstr>Help and Information</vt:lpstr>
      <vt:lpstr>PowerPoint Presentation</vt:lpstr>
      <vt:lpstr>Structured vocabulary </vt:lpstr>
      <vt:lpstr>Structured vocabulary </vt:lpstr>
      <vt:lpstr>PowerPoint Presentation</vt:lpstr>
      <vt:lpstr>PowerPoint Presentation</vt:lpstr>
      <vt:lpstr>PowerPoint Presentation</vt:lpstr>
      <vt:lpstr>Alleles, phenotypes and associated diseases</vt:lpstr>
      <vt:lpstr>PowerPoint Presentation</vt:lpstr>
      <vt:lpstr>PowerPoint Presentation</vt:lpstr>
      <vt:lpstr>PowerPoint Presentation</vt:lpstr>
      <vt:lpstr>PowerPoint Presentation</vt:lpstr>
      <vt:lpstr>Find your mouse models</vt:lpstr>
      <vt:lpstr>PowerPoint Presentation</vt:lpstr>
      <vt:lpstr>PowerPoint Presentation</vt:lpstr>
      <vt:lpstr>PowerPoint Presentation</vt:lpstr>
      <vt:lpstr>PowerPoint Presentation</vt:lpstr>
      <vt:lpstr>PowerPoint Presentation</vt:lpstr>
      <vt:lpstr>beginning a search with list of genes</vt:lpstr>
      <vt:lpstr>PowerPoint Presentation</vt:lpstr>
      <vt:lpstr>Click on shaded cells to drill down for specific genotypes and more precise phenotypes</vt:lpstr>
      <vt:lpstr>Click right side to view disease</vt:lpstr>
      <vt:lpstr>Other tabs for Genes &amp; Diseases lists (downloadable)</vt:lpstr>
      <vt:lpstr>Genes tab: downloadable, find references and mouse models</vt:lpstr>
      <vt:lpstr>Diseases tab: downloadable, find all gene associations in human and mouse</vt:lpstr>
      <vt:lpstr>-- begin a search with phenotype term and genome coordinate</vt:lpstr>
      <vt:lpstr>Combined search results</vt:lpstr>
      <vt:lpstr>PowerPoint Presentation</vt:lpstr>
      <vt:lpstr>On gene detail page…</vt:lpstr>
      <vt:lpstr>PowerPoint Presentation</vt:lpstr>
      <vt:lpstr>PowerPoint Presentation</vt:lpstr>
      <vt:lpstr>PowerPoint Presentation</vt:lpstr>
      <vt:lpstr>PowerPoint Presentation</vt:lpstr>
      <vt:lpstr>PowerPoint Presentation</vt:lpstr>
      <vt:lpstr>PowerPoint Presentation</vt:lpstr>
      <vt:lpstr>Tissue x Stage matrix of gene expression</vt:lpstr>
      <vt:lpstr>Clicking “view results” applies filters and navigates to a data tab</vt:lpstr>
      <vt:lpstr>The Gene Expression Data Query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Pre-defined template queries:</vt:lpstr>
      <vt:lpstr>Search results table</vt:lpstr>
      <vt:lpstr>PowerPoint Presentation</vt:lpstr>
      <vt:lpstr>Lists pane: upload, view existing or perform actions (union, subtraction, etc)</vt:lpstr>
      <vt:lpstr>PowerPoint Presentation</vt:lpstr>
    </vt:vector>
  </TitlesOfParts>
  <Company>The Jackson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Meiyee Law</dc:creator>
  <cp:lastModifiedBy>Meiyee Law</cp:lastModifiedBy>
  <cp:revision>246</cp:revision>
  <dcterms:created xsi:type="dcterms:W3CDTF">2017-04-07T17:04:16Z</dcterms:created>
  <dcterms:modified xsi:type="dcterms:W3CDTF">2017-05-31T17:26:41Z</dcterms:modified>
</cp:coreProperties>
</file>