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handoutMasterIdLst>
    <p:handoutMasterId r:id="rId40"/>
  </p:handoutMasterIdLst>
  <p:sldIdLst>
    <p:sldId id="256" r:id="rId2"/>
    <p:sldId id="258" r:id="rId3"/>
    <p:sldId id="261" r:id="rId4"/>
    <p:sldId id="262" r:id="rId5"/>
    <p:sldId id="326" r:id="rId6"/>
    <p:sldId id="325" r:id="rId7"/>
    <p:sldId id="263" r:id="rId8"/>
    <p:sldId id="331" r:id="rId9"/>
    <p:sldId id="260" r:id="rId10"/>
    <p:sldId id="327" r:id="rId11"/>
    <p:sldId id="329" r:id="rId12"/>
    <p:sldId id="330" r:id="rId13"/>
    <p:sldId id="332" r:id="rId14"/>
    <p:sldId id="265" r:id="rId15"/>
    <p:sldId id="266" r:id="rId16"/>
    <p:sldId id="267" r:id="rId17"/>
    <p:sldId id="275" r:id="rId18"/>
    <p:sldId id="276" r:id="rId19"/>
    <p:sldId id="277" r:id="rId20"/>
    <p:sldId id="317" r:id="rId21"/>
    <p:sldId id="311" r:id="rId22"/>
    <p:sldId id="333" r:id="rId23"/>
    <p:sldId id="334" r:id="rId24"/>
    <p:sldId id="337" r:id="rId25"/>
    <p:sldId id="338" r:id="rId26"/>
    <p:sldId id="339" r:id="rId27"/>
    <p:sldId id="340" r:id="rId28"/>
    <p:sldId id="341" r:id="rId29"/>
    <p:sldId id="335" r:id="rId30"/>
    <p:sldId id="293" r:id="rId31"/>
    <p:sldId id="280" r:id="rId32"/>
    <p:sldId id="282" r:id="rId33"/>
    <p:sldId id="283" r:id="rId34"/>
    <p:sldId id="284" r:id="rId35"/>
    <p:sldId id="285" r:id="rId36"/>
    <p:sldId id="291" r:id="rId37"/>
    <p:sldId id="32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BE"/>
    <a:srgbClr val="D5ECFF"/>
    <a:srgbClr val="C0DFEF"/>
    <a:srgbClr val="F836D9"/>
    <a:srgbClr val="EE5E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3" autoAdjust="0"/>
    <p:restoredTop sz="95556" autoAdjust="0"/>
  </p:normalViewPr>
  <p:slideViewPr>
    <p:cSldViewPr snapToGrid="0" snapToObjects="1" showGuides="1">
      <p:cViewPr>
        <p:scale>
          <a:sx n="95" d="100"/>
          <a:sy n="95" d="100"/>
        </p:scale>
        <p:origin x="-1280" y="-160"/>
      </p:cViewPr>
      <p:guideLst>
        <p:guide orient="horz" pos="3070"/>
        <p:guide pos="275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6CFC96-DA79-3B4E-9B8E-6D239509859A}" type="datetimeFigureOut">
              <a:rPr lang="en-US" smtClean="0"/>
              <a:t>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599C44-1186-B442-8348-FC671F33887C}" type="slidenum">
              <a:rPr lang="en-US" smtClean="0"/>
              <a:t>‹#›</a:t>
            </a:fld>
            <a:endParaRPr lang="en-US"/>
          </a:p>
        </p:txBody>
      </p:sp>
    </p:spTree>
    <p:extLst>
      <p:ext uri="{BB962C8B-B14F-4D97-AF65-F5344CB8AC3E}">
        <p14:creationId xmlns:p14="http://schemas.microsoft.com/office/powerpoint/2010/main" val="38432473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4C9421-42F6-5448-BC8F-6A4A885C04C1}" type="datetimeFigureOut">
              <a:rPr lang="en-US" smtClean="0"/>
              <a:t>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D468A-1D13-8F41-8E65-F4739C6167FF}" type="slidenum">
              <a:rPr lang="en-US" smtClean="0"/>
              <a:t>‹#›</a:t>
            </a:fld>
            <a:endParaRPr lang="en-US"/>
          </a:p>
        </p:txBody>
      </p:sp>
    </p:spTree>
    <p:extLst>
      <p:ext uri="{BB962C8B-B14F-4D97-AF65-F5344CB8AC3E}">
        <p14:creationId xmlns:p14="http://schemas.microsoft.com/office/powerpoint/2010/main" val="3080238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ways that </a:t>
            </a:r>
            <a:endParaRPr lang="en-US" dirty="0"/>
          </a:p>
        </p:txBody>
      </p:sp>
      <p:sp>
        <p:nvSpPr>
          <p:cNvPr id="4" name="Slide Number Placeholder 3"/>
          <p:cNvSpPr>
            <a:spLocks noGrp="1"/>
          </p:cNvSpPr>
          <p:nvPr>
            <p:ph type="sldNum" sz="quarter" idx="10"/>
          </p:nvPr>
        </p:nvSpPr>
        <p:spPr/>
        <p:txBody>
          <a:bodyPr/>
          <a:lstStyle/>
          <a:p>
            <a:fld id="{EE3D468A-1D13-8F41-8E65-F4739C6167FF}" type="slidenum">
              <a:rPr lang="en-US" smtClean="0"/>
              <a:t>4</a:t>
            </a:fld>
            <a:endParaRPr lang="en-US"/>
          </a:p>
        </p:txBody>
      </p:sp>
    </p:spTree>
    <p:extLst>
      <p:ext uri="{BB962C8B-B14F-4D97-AF65-F5344CB8AC3E}">
        <p14:creationId xmlns:p14="http://schemas.microsoft.com/office/powerpoint/2010/main" val="419022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a:t>
            </a:r>
            <a:r>
              <a:rPr lang="en-US" baseline="0" dirty="0" smtClean="0"/>
              <a:t>with exploring and drilling down into the data, it is possible to apply filters for both columns and rows which will hide any systems or genes that have no data in the selections. This will filter all tabs.</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35</a:t>
            </a:fld>
            <a:endParaRPr lang="en-US"/>
          </a:p>
        </p:txBody>
      </p:sp>
    </p:spTree>
    <p:extLst>
      <p:ext uri="{BB962C8B-B14F-4D97-AF65-F5344CB8AC3E}">
        <p14:creationId xmlns:p14="http://schemas.microsoft.com/office/powerpoint/2010/main" val="60736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MGI is the comprehensive international </a:t>
            </a:r>
            <a:r>
              <a:rPr lang="en-US" baseline="0" dirty="0" smtClean="0"/>
              <a:t>database for genetic, genomic, expression and phenotypic data in the laboratory mouse. MGI was initiated along with several other model organism databases as part of the Human Genome Project in 1989 and has been supported by the NIH for 25 years now. The data in MGI come from a variety of data sources as depicted here: we have a staff of scientific curators who constantly comb through and read peer-reviewed publications, we accept direct submissions by researchers and we have a number of large data loads from other projects and sources which also feed in. Data is updated to the public site weekly.</a:t>
            </a:r>
            <a:endParaRPr lang="en-US" dirty="0"/>
          </a:p>
        </p:txBody>
      </p:sp>
      <p:sp>
        <p:nvSpPr>
          <p:cNvPr id="4" name="Slide Number Placeholder 3"/>
          <p:cNvSpPr>
            <a:spLocks noGrp="1"/>
          </p:cNvSpPr>
          <p:nvPr>
            <p:ph type="sldNum" sz="quarter" idx="10"/>
          </p:nvPr>
        </p:nvSpPr>
        <p:spPr/>
        <p:txBody>
          <a:bodyPr/>
          <a:lstStyle/>
          <a:p>
            <a:fld id="{27FEFE16-0F16-0641-BA17-3EC813C52B3D}" type="slidenum">
              <a:rPr lang="en-US" smtClean="0"/>
              <a:t>7</a:t>
            </a:fld>
            <a:endParaRPr lang="en-US"/>
          </a:p>
        </p:txBody>
      </p:sp>
    </p:spTree>
    <p:extLst>
      <p:ext uri="{BB962C8B-B14F-4D97-AF65-F5344CB8AC3E}">
        <p14:creationId xmlns:p14="http://schemas.microsoft.com/office/powerpoint/2010/main" val="136324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screenshot of MGI’s Mouse Developmental Anatomy browser, and you can see that it</a:t>
            </a:r>
            <a:r>
              <a:rPr lang="en-US" baseline="0" dirty="0" smtClean="0"/>
              <a:t> is hierarchical, so if a researcher is very precise and describes a gene as expressed in the brain grey matter, it will also be pulled up if you are looking for all genes expressed in the brain, or in the central nervous system, or the nervous system and on up.</a:t>
            </a:r>
            <a:br>
              <a:rPr lang="en-US" baseline="0" dirty="0" smtClean="0"/>
            </a:br>
            <a:r>
              <a:rPr lang="en-US" baseline="0" dirty="0" smtClean="0"/>
              <a:t>We have a similar system for phenotypes, where observations are recorded on allele detail pages in a hierarchical way. If you can read it, there are three phenotypes listed under behavior/neurological with an additional level of detail on one of them. Below is an example of the Mammalian Phenotype Browser which you could also use for the reverse – instead of viewing which phenotypes have been annotated to your allele, you can find all the genotypes or genes that have this phenotypic annotation. </a:t>
            </a:r>
            <a:br>
              <a:rPr lang="en-US" baseline="0" dirty="0" smtClean="0"/>
            </a:br>
            <a:r>
              <a:rPr lang="en-US" baseline="0" dirty="0" smtClean="0"/>
              <a:t>While it may not be the most fascinating thing MGI has to offer, If any of you have an interest in computational biology or bioinformatics, understanding and having access to controlled, structured vocabularies will make your lives a whole lot easier.</a:t>
            </a:r>
            <a:endParaRPr lang="en-US" dirty="0"/>
          </a:p>
        </p:txBody>
      </p:sp>
      <p:sp>
        <p:nvSpPr>
          <p:cNvPr id="4" name="Slide Number Placeholder 3"/>
          <p:cNvSpPr>
            <a:spLocks noGrp="1"/>
          </p:cNvSpPr>
          <p:nvPr>
            <p:ph type="sldNum" sz="quarter" idx="10"/>
          </p:nvPr>
        </p:nvSpPr>
        <p:spPr/>
        <p:txBody>
          <a:bodyPr/>
          <a:lstStyle/>
          <a:p>
            <a:fld id="{EE3D468A-1D13-8F41-8E65-F4739C6167FF}" type="slidenum">
              <a:rPr lang="en-US" smtClean="0"/>
              <a:t>9</a:t>
            </a:fld>
            <a:endParaRPr lang="en-US"/>
          </a:p>
        </p:txBody>
      </p:sp>
    </p:spTree>
    <p:extLst>
      <p:ext uri="{BB962C8B-B14F-4D97-AF65-F5344CB8AC3E}">
        <p14:creationId xmlns:p14="http://schemas.microsoft.com/office/powerpoint/2010/main" val="331522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quick search will return a set of matches, ranked</a:t>
            </a:r>
            <a:r>
              <a:rPr lang="en-US" baseline="0" dirty="0" smtClean="0"/>
              <a:t> by best match and separated into a “Genome Features” and “Vocabulary terms” section. You can see here that our exact match: the protein coding gene </a:t>
            </a:r>
            <a:r>
              <a:rPr lang="en-US" baseline="0" dirty="0" err="1" smtClean="0"/>
              <a:t>Apoe</a:t>
            </a:r>
            <a:r>
              <a:rPr lang="en-US" baseline="0" dirty="0" smtClean="0"/>
              <a:t> is the top ranked hit and the far right column gives you an idea of why this particular feature was matched which may include synonyms, </a:t>
            </a:r>
            <a:r>
              <a:rPr lang="en-US" baseline="0" dirty="0" err="1" smtClean="0"/>
              <a:t>orthologs</a:t>
            </a:r>
            <a:r>
              <a:rPr lang="en-US" baseline="0" dirty="0" smtClean="0"/>
              <a:t> in other species or partial matching within a gene name. </a:t>
            </a:r>
            <a:br>
              <a:rPr lang="en-US" baseline="0" dirty="0" smtClean="0"/>
            </a:br>
            <a:r>
              <a:rPr lang="en-US" baseline="0" dirty="0" smtClean="0"/>
              <a:t/>
            </a:r>
            <a:br>
              <a:rPr lang="en-US" baseline="0" dirty="0" smtClean="0"/>
            </a:br>
            <a:r>
              <a:rPr lang="en-US" baseline="0" dirty="0" smtClean="0"/>
              <a:t>Below the Genome Features is the Vocabulary Terms, and here you see Functions, Diseases, Protein domains, and Phenotypes that all have some relevance to an </a:t>
            </a:r>
            <a:r>
              <a:rPr lang="en-US" baseline="0" dirty="0" err="1" smtClean="0"/>
              <a:t>apoe</a:t>
            </a:r>
            <a:r>
              <a:rPr lang="en-US" baseline="0" dirty="0" smtClean="0"/>
              <a:t> search. Click on Associated Data to see the genotypes, mouse models or other annotations.</a:t>
            </a:r>
            <a:endParaRPr lang="en-US" dirty="0"/>
          </a:p>
        </p:txBody>
      </p:sp>
      <p:sp>
        <p:nvSpPr>
          <p:cNvPr id="4" name="Slide Number Placeholder 3"/>
          <p:cNvSpPr>
            <a:spLocks noGrp="1"/>
          </p:cNvSpPr>
          <p:nvPr>
            <p:ph type="sldNum" sz="quarter" idx="10"/>
          </p:nvPr>
        </p:nvSpPr>
        <p:spPr/>
        <p:txBody>
          <a:bodyPr/>
          <a:lstStyle/>
          <a:p>
            <a:fld id="{27FEFE16-0F16-0641-BA17-3EC813C52B3D}" type="slidenum">
              <a:rPr lang="en-US" smtClean="0"/>
              <a:t>14</a:t>
            </a:fld>
            <a:endParaRPr lang="en-US"/>
          </a:p>
        </p:txBody>
      </p:sp>
    </p:spTree>
    <p:extLst>
      <p:ext uri="{BB962C8B-B14F-4D97-AF65-F5344CB8AC3E}">
        <p14:creationId xmlns:p14="http://schemas.microsoft.com/office/powerpoint/2010/main" val="359182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D468A-1D13-8F41-8E65-F4739C6167FF}" type="slidenum">
              <a:rPr lang="en-US" smtClean="0"/>
              <a:t>21</a:t>
            </a:fld>
            <a:endParaRPr lang="en-US"/>
          </a:p>
        </p:txBody>
      </p:sp>
    </p:spTree>
    <p:extLst>
      <p:ext uri="{BB962C8B-B14F-4D97-AF65-F5344CB8AC3E}">
        <p14:creationId xmlns:p14="http://schemas.microsoft.com/office/powerpoint/2010/main" val="267751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idea</a:t>
            </a:r>
            <a:r>
              <a:rPr lang="en-US" baseline="0" dirty="0" smtClean="0"/>
              <a:t> of either taking the results of research done in mice and translating those to humans, or begins with research originated in humans, where the mouse can be used as an experimental model. For this tool, y</a:t>
            </a:r>
            <a:r>
              <a:rPr lang="en-US" dirty="0" smtClean="0"/>
              <a:t>ou can begin with a</a:t>
            </a:r>
            <a:r>
              <a:rPr lang="en-US" baseline="0" dirty="0" smtClean="0"/>
              <a:t> gene list derived from an </a:t>
            </a:r>
            <a:r>
              <a:rPr lang="en-US" baseline="0" dirty="0" err="1" smtClean="0"/>
              <a:t>exome</a:t>
            </a:r>
            <a:r>
              <a:rPr lang="en-US" baseline="0" dirty="0" smtClean="0"/>
              <a:t> sequencing result within a specific mouse, patient or pedigree, a region defined by a GWAS or QTL association study, or an observed phenotype or disease.</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30</a:t>
            </a:fld>
            <a:endParaRPr lang="en-US"/>
          </a:p>
        </p:txBody>
      </p:sp>
    </p:spTree>
    <p:extLst>
      <p:ext uri="{BB962C8B-B14F-4D97-AF65-F5344CB8AC3E}">
        <p14:creationId xmlns:p14="http://schemas.microsoft.com/office/powerpoint/2010/main" val="243242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reveals a visual grid</a:t>
            </a:r>
            <a:r>
              <a:rPr lang="en-US" baseline="0" dirty="0" smtClean="0"/>
              <a:t> of associated phenotype and disease results. Each row corresponds to a gene, and then each column represents a phenotype or disease association. </a:t>
            </a:r>
            <a:r>
              <a:rPr lang="en-US" baseline="0" dirty="0" err="1" smtClean="0"/>
              <a:t>Coloured</a:t>
            </a:r>
            <a:r>
              <a:rPr lang="en-US" baseline="0" dirty="0" smtClean="0"/>
              <a:t> boxes at the intersection indicate that a particular gene has an annotation within that system. &lt;click&gt; On the left of the grid, in blue, you see mammalian phenotype systems which comes from mouse data and annotations. On the right, you see human diseases, where orange indicates that the gene has been associated from studies in human patients and loaded from OMIM, and blue indicates that a mutant mouse has been described as a model of the human disease. Bi-</a:t>
            </a:r>
            <a:r>
              <a:rPr lang="en-US" baseline="0" dirty="0" err="1" smtClean="0"/>
              <a:t>coloured</a:t>
            </a:r>
            <a:r>
              <a:rPr lang="en-US" baseline="0" dirty="0" smtClean="0"/>
              <a:t> boxes with both blue and orange indicate that mutations in this gene have been disease-associated in both species.</a:t>
            </a:r>
            <a:br>
              <a:rPr lang="en-US" baseline="0" dirty="0" smtClean="0"/>
            </a:br>
            <a:r>
              <a:rPr lang="en-US" baseline="0" dirty="0" smtClean="0"/>
              <a:t/>
            </a:r>
            <a:br>
              <a:rPr lang="en-US" baseline="0" dirty="0" smtClean="0"/>
            </a:br>
            <a:r>
              <a:rPr lang="en-US" baseline="0" dirty="0" smtClean="0"/>
              <a:t>I’ll also draw your attention to the additional “Genes” and “Diseases” tabs in behind, which we’ll look into later</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32</a:t>
            </a:fld>
            <a:endParaRPr lang="en-US"/>
          </a:p>
        </p:txBody>
      </p:sp>
    </p:spTree>
    <p:extLst>
      <p:ext uri="{BB962C8B-B14F-4D97-AF65-F5344CB8AC3E}">
        <p14:creationId xmlns:p14="http://schemas.microsoft.com/office/powerpoint/2010/main" val="607368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very light </a:t>
            </a:r>
            <a:r>
              <a:rPr lang="en-US" dirty="0" err="1" smtClean="0"/>
              <a:t>coloured</a:t>
            </a:r>
            <a:r>
              <a:rPr lang="en-US" dirty="0" smtClean="0"/>
              <a:t> box, such</a:t>
            </a:r>
            <a:r>
              <a:rPr lang="en-US" baseline="0" dirty="0" smtClean="0"/>
              <a:t> as here at the intersection of Interleukin 20 and “cellular phenotype” may bring up a single annotation, where you can see the precise allele in which a cellular phenotype was reported, along with the more specific term of “osteoclast differentiation”</a:t>
            </a:r>
            <a:br>
              <a:rPr lang="en-US" baseline="0" dirty="0" smtClean="0"/>
            </a:br>
            <a:r>
              <a:rPr lang="en-US" baseline="0" dirty="0" smtClean="0"/>
              <a:t/>
            </a:r>
            <a:br>
              <a:rPr lang="en-US" baseline="0" dirty="0" smtClean="0"/>
            </a:br>
            <a:r>
              <a:rPr lang="en-US" baseline="0" dirty="0" smtClean="0"/>
              <a:t>Clicking on a dark </a:t>
            </a:r>
            <a:r>
              <a:rPr lang="en-US" baseline="0" dirty="0" err="1" smtClean="0"/>
              <a:t>coloured</a:t>
            </a:r>
            <a:r>
              <a:rPr lang="en-US" baseline="0" dirty="0" smtClean="0"/>
              <a:t> box, as seen at the intersection of Jak3 and “immune system”, reveals multiple Jak3 alleles and many more precise terms under the umbrella of immune system.</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33</a:t>
            </a:fld>
            <a:endParaRPr lang="en-US"/>
          </a:p>
        </p:txBody>
      </p:sp>
    </p:spTree>
    <p:extLst>
      <p:ext uri="{BB962C8B-B14F-4D97-AF65-F5344CB8AC3E}">
        <p14:creationId xmlns:p14="http://schemas.microsoft.com/office/powerpoint/2010/main" val="302523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on the right side of the grid,</a:t>
            </a:r>
            <a:r>
              <a:rPr lang="en-US" baseline="0" dirty="0" smtClean="0"/>
              <a:t> clicking the cells with data will reveal the details of gene-disease associations. Gap junction 9 is an example of a gene which has been associated to cataracts in both humans and mouse, and you can see that four different alleles in the mouse have all been used as cataract disease models. </a:t>
            </a:r>
            <a:endParaRPr lang="en-US" dirty="0"/>
          </a:p>
        </p:txBody>
      </p:sp>
      <p:sp>
        <p:nvSpPr>
          <p:cNvPr id="4" name="Slide Number Placeholder 3"/>
          <p:cNvSpPr>
            <a:spLocks noGrp="1"/>
          </p:cNvSpPr>
          <p:nvPr>
            <p:ph type="sldNum" sz="quarter" idx="10"/>
          </p:nvPr>
        </p:nvSpPr>
        <p:spPr/>
        <p:txBody>
          <a:bodyPr/>
          <a:lstStyle/>
          <a:p>
            <a:fld id="{B36A8CDA-4721-D142-BAF0-B7876C29ED8A}" type="slidenum">
              <a:rPr lang="en-US" smtClean="0"/>
              <a:t>34</a:t>
            </a:fld>
            <a:endParaRPr lang="en-US"/>
          </a:p>
        </p:txBody>
      </p:sp>
    </p:spTree>
    <p:extLst>
      <p:ext uri="{BB962C8B-B14F-4D97-AF65-F5344CB8AC3E}">
        <p14:creationId xmlns:p14="http://schemas.microsoft.com/office/powerpoint/2010/main" val="952419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B418B1-1ED3-B745-BBCC-7D3A36D65873}" type="datetime1">
              <a:rPr lang="en-US" smtClean="0"/>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C8EEB-9AFD-5F42-AE9D-5C6E4E55AD15}" type="slidenum">
              <a:rPr lang="en-US" smtClean="0"/>
              <a:t>‹#›</a:t>
            </a:fld>
            <a:endParaRPr lang="en-US"/>
          </a:p>
        </p:txBody>
      </p:sp>
      <p:pic>
        <p:nvPicPr>
          <p:cNvPr id="7" name="Picture 6" descr="MGI_25thlogo.jpg"/>
          <p:cNvPicPr>
            <a:picLocks noChangeAspect="1"/>
          </p:cNvPicPr>
          <p:nvPr userDrawn="1"/>
        </p:nvPicPr>
        <p:blipFill>
          <a:blip r:embed="rId2">
            <a:extLst>
              <a:ext uri="{BEBA8EAE-BF5A-486C-A8C5-ECC9F3942E4B}">
                <a14:imgProps xmlns:a14="http://schemas.microsoft.com/office/drawing/2010/main">
                  <a14:imgLayer r:embed="rId3">
                    <a14:imgEffect>
                      <a14:backgroundRemoval t="9697" b="89697" l="1813" r="98792">
                        <a14:foregroundMark x1="52870" y1="34545" x2="52870" y2="34545"/>
                        <a14:foregroundMark x1="70695" y1="41818" x2="70695" y2="41818"/>
                        <a14:backgroundMark x1="42296" y1="40000" x2="42296" y2="40000"/>
                        <a14:backgroundMark x1="42900" y1="28485" x2="42900" y2="28485"/>
                        <a14:backgroundMark x1="30514" y1="50303" x2="30514" y2="50303"/>
                        <a14:backgroundMark x1="29305" y1="50909" x2="29305" y2="50909"/>
                      </a14:backgroundRemoval>
                    </a14:imgEffect>
                  </a14:imgLayer>
                </a14:imgProps>
              </a:ext>
              <a:ext uri="{28A0092B-C50C-407E-A947-70E740481C1C}">
                <a14:useLocalDpi xmlns:a14="http://schemas.microsoft.com/office/drawing/2010/main" val="0"/>
              </a:ext>
            </a:extLst>
          </a:blip>
          <a:stretch>
            <a:fillRect/>
          </a:stretch>
        </p:blipFill>
        <p:spPr>
          <a:xfrm>
            <a:off x="4959684" y="311303"/>
            <a:ext cx="3269916" cy="163001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351258-70B1-8A48-BDCD-7038A9C0A558}" type="datetime1">
              <a:rPr lang="en-US" smtClean="0"/>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71DFA4-333A-A249-941A-CDD8735E7F05}" type="datetime1">
              <a:rPr lang="en-US" smtClean="0"/>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323A3-F84F-854E-B3FE-BB01B12280C9}" type="datetime1">
              <a:rPr lang="en-US" smtClean="0"/>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D37160-1C25-F04F-B50A-D6DD0681020F}" type="datetime1">
              <a:rPr lang="en-US" smtClean="0"/>
              <a:t>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22DF21-F052-3444-9B3D-06C985EC7A82}" type="datetime1">
              <a:rPr lang="en-US" smtClean="0"/>
              <a:t>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FDEABC-19C9-8A49-BAF3-6D0839F5E159}" type="datetime1">
              <a:rPr lang="en-US" smtClean="0"/>
              <a:t>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19EC13-DC05-C843-80D7-213EAC5AD194}" type="datetime1">
              <a:rPr lang="en-US" smtClean="0"/>
              <a:t>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CB86DE-E76A-6840-BC2C-D65F4B1581E7}" type="datetime1">
              <a:rPr lang="en-US" smtClean="0"/>
              <a:t>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9C8EEB-9AFD-5F42-AE9D-5C6E4E55AD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6FEF6-5350-C648-9950-84EF4553DB48}" type="datetime1">
              <a:rPr lang="en-US" smtClean="0"/>
              <a:t>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9C8EEB-9AFD-5F42-AE9D-5C6E4E55AD15}"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7F18F11-282F-5C46-94F3-EDCAE3B14927}" type="datetime1">
              <a:rPr lang="en-US" smtClean="0"/>
              <a:t>1/5/15</a:t>
            </a:fld>
            <a:endParaRPr lang="en-US"/>
          </a:p>
        </p:txBody>
      </p:sp>
      <p:sp>
        <p:nvSpPr>
          <p:cNvPr id="9" name="Slide Number Placeholder 8"/>
          <p:cNvSpPr>
            <a:spLocks noGrp="1"/>
          </p:cNvSpPr>
          <p:nvPr>
            <p:ph type="sldNum" sz="quarter" idx="11"/>
          </p:nvPr>
        </p:nvSpPr>
        <p:spPr/>
        <p:txBody>
          <a:bodyPr/>
          <a:lstStyle/>
          <a:p>
            <a:fld id="{0D9C8EEB-9AFD-5F42-AE9D-5C6E4E55AD15}"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8458200" y="0"/>
            <a:ext cx="685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tx1"/>
                </a:solidFill>
              </a:defRPr>
            </a:lvl1pPr>
          </a:lstStyle>
          <a:p>
            <a:fld id="{0D9C8EEB-9AFD-5F42-AE9D-5C6E4E55AD15}"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9D4E41C-8D45-1447-A084-F18260C50FB9}" type="datetime1">
              <a:rPr lang="en-US" smtClean="0"/>
              <a:t>1/5/15</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600" kern="1200" cap="none" spc="-100" baseline="0">
          <a:ln>
            <a:noFill/>
          </a:ln>
          <a:solidFill>
            <a:schemeClr val="tx1"/>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microsoft.com/office/2007/relationships/hdphoto" Target="../media/hdphoto2.wdp"/><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5106"/>
            <a:ext cx="7543800" cy="2593975"/>
          </a:xfrm>
        </p:spPr>
        <p:txBody>
          <a:bodyPr/>
          <a:lstStyle/>
          <a:p>
            <a:r>
              <a:rPr lang="en-US" sz="4800" dirty="0" smtClean="0"/>
              <a:t>Mouse Genome Informatics</a:t>
            </a:r>
            <a:br>
              <a:rPr lang="en-US" sz="4800" dirty="0" smtClean="0"/>
            </a:br>
            <a:r>
              <a:rPr lang="en-US" sz="4800" dirty="0" smtClean="0"/>
              <a:t>Online Resource</a:t>
            </a:r>
            <a:br>
              <a:rPr lang="en-US" sz="4800" dirty="0" smtClean="0"/>
            </a:br>
            <a:r>
              <a:rPr lang="en-US" sz="1500" dirty="0" smtClean="0"/>
              <a:t/>
            </a:r>
            <a:br>
              <a:rPr lang="en-US" sz="1500" dirty="0" smtClean="0"/>
            </a:br>
            <a:r>
              <a:rPr lang="en-US" sz="4000" dirty="0" smtClean="0"/>
              <a:t>www.informatics.jax.org</a:t>
            </a:r>
            <a:endParaRPr lang="en-US" sz="4000" dirty="0"/>
          </a:p>
        </p:txBody>
      </p:sp>
      <p:sp>
        <p:nvSpPr>
          <p:cNvPr id="3" name="Subtitle 2"/>
          <p:cNvSpPr>
            <a:spLocks noGrp="1"/>
          </p:cNvSpPr>
          <p:nvPr>
            <p:ph type="subTitle" idx="1"/>
          </p:nvPr>
        </p:nvSpPr>
        <p:spPr>
          <a:xfrm>
            <a:off x="685800" y="4762499"/>
            <a:ext cx="7381240" cy="1200727"/>
          </a:xfrm>
        </p:spPr>
        <p:txBody>
          <a:bodyPr>
            <a:normAutofit/>
          </a:bodyPr>
          <a:lstStyle/>
          <a:p>
            <a:endParaRPr lang="en-US" dirty="0" smtClean="0"/>
          </a:p>
          <a:p>
            <a:r>
              <a:rPr lang="en-US" dirty="0" smtClean="0"/>
              <a:t>Joanne </a:t>
            </a:r>
            <a:r>
              <a:rPr lang="en-US" dirty="0" smtClean="0"/>
              <a:t>Berghout, PhD</a:t>
            </a:r>
            <a:endParaRPr lang="en-US" dirty="0" smtClean="0"/>
          </a:p>
          <a:p>
            <a:r>
              <a:rPr lang="en-US" dirty="0" smtClean="0"/>
              <a:t>Oct 13, 2014</a:t>
            </a:r>
          </a:p>
        </p:txBody>
      </p:sp>
      <p:sp>
        <p:nvSpPr>
          <p:cNvPr id="5" name="Slide Number Placeholder 4"/>
          <p:cNvSpPr>
            <a:spLocks noGrp="1"/>
          </p:cNvSpPr>
          <p:nvPr>
            <p:ph type="sldNum" sz="quarter" idx="12"/>
          </p:nvPr>
        </p:nvSpPr>
        <p:spPr/>
        <p:txBody>
          <a:bodyPr/>
          <a:lstStyle/>
          <a:p>
            <a:fld id="{0D9C8EEB-9AFD-5F42-AE9D-5C6E4E55AD15}" type="slidenum">
              <a:rPr lang="en-US" smtClean="0"/>
              <a:t>1</a:t>
            </a:fld>
            <a:endParaRPr lang="en-US"/>
          </a:p>
        </p:txBody>
      </p:sp>
      <p:pic>
        <p:nvPicPr>
          <p:cNvPr id="4" name="Picture 3"/>
          <p:cNvPicPr>
            <a:picLocks noChangeAspect="1"/>
          </p:cNvPicPr>
          <p:nvPr/>
        </p:nvPicPr>
        <p:blipFill>
          <a:blip r:embed="rId2"/>
          <a:stretch>
            <a:fillRect/>
          </a:stretch>
        </p:blipFill>
        <p:spPr>
          <a:xfrm>
            <a:off x="4756514" y="381095"/>
            <a:ext cx="3593402" cy="1791273"/>
          </a:xfrm>
          <a:prstGeom prst="rect">
            <a:avLst/>
          </a:prstGeom>
        </p:spPr>
      </p:pic>
    </p:spTree>
    <p:extLst>
      <p:ext uri="{BB962C8B-B14F-4D97-AF65-F5344CB8AC3E}">
        <p14:creationId xmlns:p14="http://schemas.microsoft.com/office/powerpoint/2010/main" val="12414686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22748" y="1600200"/>
            <a:ext cx="7620000" cy="4800600"/>
          </a:xfrm>
        </p:spPr>
        <p:txBody>
          <a:bodyPr/>
          <a:lstStyle/>
          <a:p>
            <a:r>
              <a:rPr lang="en-US" dirty="0" smtClean="0"/>
              <a:t>Mammalian Phenotype (MP) Browser</a:t>
            </a:r>
          </a:p>
          <a:p>
            <a:endParaRPr lang="en-US" dirty="0"/>
          </a:p>
          <a:p>
            <a:pPr marL="114300" indent="0">
              <a:buNone/>
            </a:pPr>
            <a:endParaRPr lang="en-US" dirty="0"/>
          </a:p>
        </p:txBody>
      </p:sp>
      <p:sp>
        <p:nvSpPr>
          <p:cNvPr id="2" name="Title 1"/>
          <p:cNvSpPr>
            <a:spLocks noGrp="1"/>
          </p:cNvSpPr>
          <p:nvPr>
            <p:ph type="title"/>
          </p:nvPr>
        </p:nvSpPr>
        <p:spPr>
          <a:xfrm>
            <a:off x="457200" y="274639"/>
            <a:ext cx="7620000" cy="929814"/>
          </a:xfrm>
        </p:spPr>
        <p:txBody>
          <a:bodyPr/>
          <a:lstStyle/>
          <a:p>
            <a:r>
              <a:rPr lang="en-US" dirty="0" smtClean="0"/>
              <a:t>MGI’s structured vocabularies:</a:t>
            </a: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10</a:t>
            </a:fld>
            <a:endParaRPr lang="en-US"/>
          </a:p>
        </p:txBody>
      </p:sp>
      <p:pic>
        <p:nvPicPr>
          <p:cNvPr id="5" name="Picture 4" descr="Screen Shot 2014-07-18 at 2.58.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710" y="2279338"/>
            <a:ext cx="6923548" cy="3815017"/>
          </a:xfrm>
          <a:prstGeom prst="rect">
            <a:avLst/>
          </a:prstGeom>
          <a:ln>
            <a:solidFill>
              <a:schemeClr val="accent2"/>
            </a:solidFill>
          </a:ln>
        </p:spPr>
      </p:pic>
      <p:sp>
        <p:nvSpPr>
          <p:cNvPr id="8" name="Rectangle 7"/>
          <p:cNvSpPr/>
          <p:nvPr/>
        </p:nvSpPr>
        <p:spPr>
          <a:xfrm>
            <a:off x="1966452" y="4891549"/>
            <a:ext cx="3031613" cy="41787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68709" y="2320308"/>
            <a:ext cx="5604387" cy="556727"/>
          </a:xfrm>
          <a:prstGeom prst="rect">
            <a:avLst/>
          </a:prstGeom>
        </p:spPr>
      </p:pic>
      <p:pic>
        <p:nvPicPr>
          <p:cNvPr id="9" name="Picture 8" descr="Screen Shot 2014-07-18 at 3.29.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2955" y="1143000"/>
            <a:ext cx="3905345" cy="5257800"/>
          </a:xfrm>
          <a:prstGeom prst="rect">
            <a:avLst/>
          </a:prstGeom>
          <a:ln>
            <a:solidFill>
              <a:schemeClr val="accent2"/>
            </a:solidFill>
          </a:ln>
        </p:spPr>
      </p:pic>
      <p:pic>
        <p:nvPicPr>
          <p:cNvPr id="12" name="Picture 11" descr="Screen Shot 2014-07-18 at 3.34.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78" y="2929497"/>
            <a:ext cx="7190079" cy="3471303"/>
          </a:xfrm>
          <a:prstGeom prst="rect">
            <a:avLst/>
          </a:prstGeom>
          <a:ln>
            <a:solidFill>
              <a:schemeClr val="accent2"/>
            </a:solidFill>
          </a:ln>
        </p:spPr>
      </p:pic>
      <p:sp>
        <p:nvSpPr>
          <p:cNvPr id="13" name="Rectangle 12"/>
          <p:cNvSpPr/>
          <p:nvPr/>
        </p:nvSpPr>
        <p:spPr>
          <a:xfrm>
            <a:off x="3559350" y="5538347"/>
            <a:ext cx="883563" cy="2365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401863" y="5538347"/>
            <a:ext cx="1770816" cy="2365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creen Shot 2014-07-18 at 3.48.2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860" y="1204453"/>
            <a:ext cx="7314440" cy="5653547"/>
          </a:xfrm>
          <a:prstGeom prst="rect">
            <a:avLst/>
          </a:prstGeom>
          <a:ln>
            <a:solidFill>
              <a:schemeClr val="accent2"/>
            </a:solidFill>
          </a:ln>
        </p:spPr>
      </p:pic>
    </p:spTree>
    <p:extLst>
      <p:ext uri="{BB962C8B-B14F-4D97-AF65-F5344CB8AC3E}">
        <p14:creationId xmlns:p14="http://schemas.microsoft.com/office/powerpoint/2010/main" val="2312694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12"/>
                                        </p:tgtEl>
                                        <p:attrNameLst>
                                          <p:attrName>style.opacity</p:attrName>
                                        </p:attrNameLst>
                                      </p:cBhvr>
                                      <p:to>
                                        <p:strVal val="0.5"/>
                                      </p:to>
                                    </p:set>
                                    <p:animEffect filter="image" prLst="opacity: 0.5">
                                      <p:cBhvr rctx="IE">
                                        <p:cTn id="29" dur="indefinite"/>
                                        <p:tgtEl>
                                          <p:spTgt spid="12"/>
                                        </p:tgtEl>
                                      </p:cBhvr>
                                    </p:animEffect>
                                  </p:childTnLst>
                                </p:cTn>
                              </p:par>
                              <p:par>
                                <p:cTn id="30" presetID="9" presetClass="emph" presetSubtype="0" nodeType="withEffect">
                                  <p:stCondLst>
                                    <p:cond delay="0"/>
                                  </p:stCondLst>
                                  <p:childTnLst>
                                    <p:set>
                                      <p:cBhvr rctx="PPT">
                                        <p:cTn id="31" dur="indefinite"/>
                                        <p:tgtEl>
                                          <p:spTgt spid="9"/>
                                        </p:tgtEl>
                                        <p:attrNameLst>
                                          <p:attrName>style.opacity</p:attrName>
                                        </p:attrNameLst>
                                      </p:cBhvr>
                                      <p:to>
                                        <p:strVal val="0.5"/>
                                      </p:to>
                                    </p:set>
                                    <p:animEffect filter="image" prLst="opacity: 0.5">
                                      <p:cBhvr rctx="IE">
                                        <p:cTn id="32" dur="indefinite"/>
                                        <p:tgtEl>
                                          <p:spTgt spid="9"/>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57200" y="3290498"/>
            <a:ext cx="5486411" cy="552274"/>
          </a:xfrm>
          <a:prstGeom prst="rect">
            <a:avLst/>
          </a:prstGeom>
        </p:spPr>
      </p:pic>
      <p:sp>
        <p:nvSpPr>
          <p:cNvPr id="7" name="Content Placeholder 6"/>
          <p:cNvSpPr>
            <a:spLocks noGrp="1"/>
          </p:cNvSpPr>
          <p:nvPr>
            <p:ph idx="1"/>
          </p:nvPr>
        </p:nvSpPr>
        <p:spPr>
          <a:xfrm>
            <a:off x="522748" y="1600200"/>
            <a:ext cx="7620000" cy="4800600"/>
          </a:xfrm>
        </p:spPr>
        <p:txBody>
          <a:bodyPr/>
          <a:lstStyle/>
          <a:p>
            <a:r>
              <a:rPr lang="en-US" dirty="0" smtClean="0"/>
              <a:t>Gene Ontology (GO) Browser</a:t>
            </a:r>
          </a:p>
          <a:p>
            <a:pPr lvl="1"/>
            <a:r>
              <a:rPr lang="en-US" dirty="0" smtClean="0"/>
              <a:t>Molecular Function</a:t>
            </a:r>
          </a:p>
          <a:p>
            <a:pPr lvl="1"/>
            <a:r>
              <a:rPr lang="en-US" dirty="0" smtClean="0"/>
              <a:t>Biological Process</a:t>
            </a:r>
          </a:p>
          <a:p>
            <a:pPr lvl="1"/>
            <a:r>
              <a:rPr lang="en-US" dirty="0" smtClean="0"/>
              <a:t>Cellular Component</a:t>
            </a:r>
          </a:p>
          <a:p>
            <a:endParaRPr lang="en-US" dirty="0"/>
          </a:p>
          <a:p>
            <a:pPr marL="114300" indent="0">
              <a:buNone/>
            </a:pPr>
            <a:endParaRPr lang="en-US" dirty="0"/>
          </a:p>
        </p:txBody>
      </p:sp>
      <p:pic>
        <p:nvPicPr>
          <p:cNvPr id="3" name="Picture 2" descr="Screen Shot 2014-07-18 at 3.52.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187" y="1204453"/>
            <a:ext cx="7446306" cy="4689968"/>
          </a:xfrm>
          <a:prstGeom prst="rect">
            <a:avLst/>
          </a:prstGeom>
          <a:ln>
            <a:solidFill>
              <a:schemeClr val="accent2"/>
            </a:solidFill>
          </a:ln>
        </p:spPr>
      </p:pic>
      <p:sp>
        <p:nvSpPr>
          <p:cNvPr id="10" name="Rectangle 9"/>
          <p:cNvSpPr/>
          <p:nvPr/>
        </p:nvSpPr>
        <p:spPr>
          <a:xfrm>
            <a:off x="1704259" y="3441289"/>
            <a:ext cx="3187290" cy="40148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9"/>
            <a:ext cx="7620000" cy="929814"/>
          </a:xfrm>
        </p:spPr>
        <p:txBody>
          <a:bodyPr/>
          <a:lstStyle/>
          <a:p>
            <a:r>
              <a:rPr lang="en-US" dirty="0" smtClean="0"/>
              <a:t>MGI’s structured vocabularies:</a:t>
            </a: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11</a:t>
            </a:fld>
            <a:endParaRPr lang="en-US"/>
          </a:p>
        </p:txBody>
      </p:sp>
      <p:pic>
        <p:nvPicPr>
          <p:cNvPr id="11" name="Picture 10" descr="Screen Shot 2014-07-18 at 3.54.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86" y="2425440"/>
            <a:ext cx="6153355" cy="3350518"/>
          </a:xfrm>
          <a:prstGeom prst="rect">
            <a:avLst/>
          </a:prstGeom>
          <a:ln>
            <a:solidFill>
              <a:schemeClr val="accent2"/>
            </a:solidFill>
          </a:ln>
        </p:spPr>
      </p:pic>
      <p:pic>
        <p:nvPicPr>
          <p:cNvPr id="17" name="Picture 16" descr="Screen Shot 2014-07-18 at 3.55.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259" y="1437758"/>
            <a:ext cx="7161364" cy="5420242"/>
          </a:xfrm>
          <a:prstGeom prst="rect">
            <a:avLst/>
          </a:prstGeom>
          <a:ln>
            <a:solidFill>
              <a:schemeClr val="accent2"/>
            </a:solidFill>
          </a:ln>
        </p:spPr>
      </p:pic>
    </p:spTree>
    <p:extLst>
      <p:ext uri="{BB962C8B-B14F-4D97-AF65-F5344CB8AC3E}">
        <p14:creationId xmlns:p14="http://schemas.microsoft.com/office/powerpoint/2010/main" val="3721563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22748" y="1600200"/>
            <a:ext cx="7620000" cy="622300"/>
          </a:xfrm>
        </p:spPr>
        <p:txBody>
          <a:bodyPr/>
          <a:lstStyle/>
          <a:p>
            <a:r>
              <a:rPr lang="en-US" dirty="0" smtClean="0"/>
              <a:t>Mouse Developmental Anatomy Browser</a:t>
            </a:r>
          </a:p>
          <a:p>
            <a:pPr marL="114300" indent="0">
              <a:buNone/>
            </a:pPr>
            <a:endParaRPr lang="en-US" dirty="0"/>
          </a:p>
        </p:txBody>
      </p:sp>
      <p:pic>
        <p:nvPicPr>
          <p:cNvPr id="5" name="Picture 4" descr="Screen Shot 2014-07-18 at 4.03.48 PM.png"/>
          <p:cNvPicPr>
            <a:picLocks noChangeAspect="1"/>
          </p:cNvPicPr>
          <p:nvPr/>
        </p:nvPicPr>
        <p:blipFill rotWithShape="1">
          <a:blip r:embed="rId2">
            <a:extLst>
              <a:ext uri="{28A0092B-C50C-407E-A947-70E740481C1C}">
                <a14:useLocalDpi xmlns:a14="http://schemas.microsoft.com/office/drawing/2010/main" val="0"/>
              </a:ext>
            </a:extLst>
          </a:blip>
          <a:srcRect b="9325"/>
          <a:stretch/>
        </p:blipFill>
        <p:spPr>
          <a:xfrm>
            <a:off x="943703" y="2461986"/>
            <a:ext cx="7588085" cy="4250871"/>
          </a:xfrm>
          <a:prstGeom prst="rect">
            <a:avLst/>
          </a:prstGeom>
          <a:ln>
            <a:solidFill>
              <a:schemeClr val="accent2"/>
            </a:solidFill>
          </a:ln>
        </p:spPr>
      </p:pic>
      <p:sp>
        <p:nvSpPr>
          <p:cNvPr id="4" name="Slide Number Placeholder 3"/>
          <p:cNvSpPr>
            <a:spLocks noGrp="1"/>
          </p:cNvSpPr>
          <p:nvPr>
            <p:ph type="sldNum" sz="quarter" idx="12"/>
          </p:nvPr>
        </p:nvSpPr>
        <p:spPr/>
        <p:txBody>
          <a:bodyPr/>
          <a:lstStyle/>
          <a:p>
            <a:fld id="{0D9C8EEB-9AFD-5F42-AE9D-5C6E4E55AD15}" type="slidenum">
              <a:rPr lang="en-US" smtClean="0"/>
              <a:t>12</a:t>
            </a:fld>
            <a:endParaRPr lang="en-US"/>
          </a:p>
        </p:txBody>
      </p:sp>
      <p:pic>
        <p:nvPicPr>
          <p:cNvPr id="12" name="Picture 11"/>
          <p:cNvPicPr>
            <a:picLocks noChangeAspect="1"/>
          </p:cNvPicPr>
          <p:nvPr/>
        </p:nvPicPr>
        <p:blipFill>
          <a:blip r:embed="rId3"/>
          <a:stretch>
            <a:fillRect/>
          </a:stretch>
        </p:blipFill>
        <p:spPr>
          <a:xfrm>
            <a:off x="370622" y="2195287"/>
            <a:ext cx="5486411" cy="559536"/>
          </a:xfrm>
          <a:prstGeom prst="rect">
            <a:avLst/>
          </a:prstGeom>
        </p:spPr>
      </p:pic>
      <p:sp>
        <p:nvSpPr>
          <p:cNvPr id="6" name="Rectangle 5"/>
          <p:cNvSpPr/>
          <p:nvPr/>
        </p:nvSpPr>
        <p:spPr>
          <a:xfrm>
            <a:off x="1034143" y="5306786"/>
            <a:ext cx="3283857" cy="5624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9"/>
            <a:ext cx="7620000" cy="929814"/>
          </a:xfrm>
        </p:spPr>
        <p:txBody>
          <a:bodyPr/>
          <a:lstStyle/>
          <a:p>
            <a:r>
              <a:rPr lang="en-US" dirty="0" smtClean="0"/>
              <a:t>MGI’s structured vocabularies:</a:t>
            </a:r>
            <a:endParaRPr lang="en-US" dirty="0"/>
          </a:p>
        </p:txBody>
      </p:sp>
      <p:pic>
        <p:nvPicPr>
          <p:cNvPr id="8" name="Picture 7" descr="Screen Shot 2014-07-18 at 4.14.17 PM.png"/>
          <p:cNvPicPr>
            <a:picLocks noChangeAspect="1"/>
          </p:cNvPicPr>
          <p:nvPr/>
        </p:nvPicPr>
        <p:blipFill rotWithShape="1">
          <a:blip r:embed="rId4">
            <a:extLst>
              <a:ext uri="{28A0092B-C50C-407E-A947-70E740481C1C}">
                <a14:useLocalDpi xmlns:a14="http://schemas.microsoft.com/office/drawing/2010/main" val="0"/>
              </a:ext>
            </a:extLst>
          </a:blip>
          <a:srcRect r="14575"/>
          <a:stretch/>
        </p:blipFill>
        <p:spPr>
          <a:xfrm>
            <a:off x="780417" y="274639"/>
            <a:ext cx="8182700" cy="5875790"/>
          </a:xfrm>
          <a:prstGeom prst="rect">
            <a:avLst/>
          </a:prstGeom>
          <a:ln>
            <a:solidFill>
              <a:schemeClr val="accent2"/>
            </a:solidFill>
          </a:ln>
        </p:spPr>
      </p:pic>
      <p:pic>
        <p:nvPicPr>
          <p:cNvPr id="9" name="Picture 8" descr="Screen Shot 2014-07-18 at 4.14.33 PM.png"/>
          <p:cNvPicPr>
            <a:picLocks noChangeAspect="1"/>
          </p:cNvPicPr>
          <p:nvPr/>
        </p:nvPicPr>
        <p:blipFill rotWithShape="1">
          <a:blip r:embed="rId5">
            <a:extLst>
              <a:ext uri="{28A0092B-C50C-407E-A947-70E740481C1C}">
                <a14:useLocalDpi xmlns:a14="http://schemas.microsoft.com/office/drawing/2010/main" val="0"/>
              </a:ext>
            </a:extLst>
          </a:blip>
          <a:srcRect r="15476"/>
          <a:stretch/>
        </p:blipFill>
        <p:spPr>
          <a:xfrm>
            <a:off x="780417" y="274639"/>
            <a:ext cx="8173288" cy="5927515"/>
          </a:xfrm>
          <a:prstGeom prst="rect">
            <a:avLst/>
          </a:prstGeom>
          <a:ln>
            <a:solidFill>
              <a:schemeClr val="accent2"/>
            </a:solidFill>
          </a:ln>
        </p:spPr>
      </p:pic>
      <p:sp>
        <p:nvSpPr>
          <p:cNvPr id="13" name="Rectangle 12"/>
          <p:cNvSpPr/>
          <p:nvPr/>
        </p:nvSpPr>
        <p:spPr>
          <a:xfrm>
            <a:off x="4699000" y="4553859"/>
            <a:ext cx="2739571" cy="3084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759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and allele navigation</a:t>
            </a: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13</a:t>
            </a:fld>
            <a:endParaRPr lang="en-US"/>
          </a:p>
        </p:txBody>
      </p:sp>
      <p:pic>
        <p:nvPicPr>
          <p:cNvPr id="5" name="Picture 4" descr="Screen Shot 2014-07-16 at 11.22.16 AM.png"/>
          <p:cNvPicPr>
            <a:picLocks noChangeAspect="1"/>
          </p:cNvPicPr>
          <p:nvPr/>
        </p:nvPicPr>
        <p:blipFill rotWithShape="1">
          <a:blip r:embed="rId2">
            <a:extLst>
              <a:ext uri="{28A0092B-C50C-407E-A947-70E740481C1C}">
                <a14:useLocalDpi xmlns:a14="http://schemas.microsoft.com/office/drawing/2010/main" val="0"/>
              </a:ext>
            </a:extLst>
          </a:blip>
          <a:srcRect r="51193" b="62901"/>
          <a:stretch/>
        </p:blipFill>
        <p:spPr>
          <a:xfrm>
            <a:off x="1070429" y="1533479"/>
            <a:ext cx="6449786" cy="3805304"/>
          </a:xfrm>
          <a:prstGeom prst="rect">
            <a:avLst/>
          </a:prstGeom>
          <a:ln>
            <a:solidFill>
              <a:schemeClr val="tx1"/>
            </a:solidFill>
          </a:ln>
        </p:spPr>
      </p:pic>
      <p:sp>
        <p:nvSpPr>
          <p:cNvPr id="6" name="TextBox 5"/>
          <p:cNvSpPr txBox="1"/>
          <p:nvPr/>
        </p:nvSpPr>
        <p:spPr>
          <a:xfrm>
            <a:off x="1995714" y="3320143"/>
            <a:ext cx="2485572" cy="461665"/>
          </a:xfrm>
          <a:prstGeom prst="rect">
            <a:avLst/>
          </a:prstGeom>
          <a:solidFill>
            <a:srgbClr val="FCFFBE"/>
          </a:solidFill>
        </p:spPr>
        <p:txBody>
          <a:bodyPr wrap="square" rtlCol="0">
            <a:spAutoFit/>
          </a:bodyPr>
          <a:lstStyle/>
          <a:p>
            <a:r>
              <a:rPr lang="en-US" sz="2400" dirty="0" err="1" smtClean="0">
                <a:solidFill>
                  <a:srgbClr val="FF0000"/>
                </a:solidFill>
              </a:rPr>
              <a:t>Apoe</a:t>
            </a:r>
            <a:endParaRPr lang="en-US" sz="2400" dirty="0">
              <a:solidFill>
                <a:srgbClr val="FF0000"/>
              </a:solidFill>
            </a:endParaRPr>
          </a:p>
        </p:txBody>
      </p:sp>
    </p:spTree>
    <p:extLst>
      <p:ext uri="{BB962C8B-B14F-4D97-AF65-F5344CB8AC3E}">
        <p14:creationId xmlns:p14="http://schemas.microsoft.com/office/powerpoint/2010/main" val="2755316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4" y="274638"/>
            <a:ext cx="7808256" cy="1143000"/>
          </a:xfrm>
        </p:spPr>
        <p:txBody>
          <a:bodyPr/>
          <a:lstStyle/>
          <a:p>
            <a:r>
              <a:rPr lang="en-US" sz="3800" dirty="0" smtClean="0"/>
              <a:t>Quick search ranks results by best match</a:t>
            </a:r>
            <a:endParaRPr lang="en-US" sz="3800" dirty="0"/>
          </a:p>
        </p:txBody>
      </p:sp>
      <p:sp>
        <p:nvSpPr>
          <p:cNvPr id="7" name="Slide Number Placeholder 6"/>
          <p:cNvSpPr>
            <a:spLocks noGrp="1"/>
          </p:cNvSpPr>
          <p:nvPr>
            <p:ph type="sldNum" sz="quarter" idx="12"/>
          </p:nvPr>
        </p:nvSpPr>
        <p:spPr/>
        <p:txBody>
          <a:bodyPr/>
          <a:lstStyle/>
          <a:p>
            <a:fld id="{0D9C8EEB-9AFD-5F42-AE9D-5C6E4E55AD15}" type="slidenum">
              <a:rPr lang="en-US" smtClean="0"/>
              <a:t>14</a:t>
            </a:fld>
            <a:endParaRPr lang="en-US" dirty="0"/>
          </a:p>
        </p:txBody>
      </p:sp>
      <p:pic>
        <p:nvPicPr>
          <p:cNvPr id="4" name="Picture 3" descr="Screen Shot 2014-05-05 at 1.14.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7" y="1476452"/>
            <a:ext cx="8553824" cy="5305467"/>
          </a:xfrm>
          <a:prstGeom prst="rect">
            <a:avLst/>
          </a:prstGeom>
          <a:ln>
            <a:solidFill>
              <a:schemeClr val="bg1">
                <a:lumMod val="50000"/>
              </a:schemeClr>
            </a:solidFill>
          </a:ln>
        </p:spPr>
      </p:pic>
      <p:sp>
        <p:nvSpPr>
          <p:cNvPr id="6" name="Rectangle 5"/>
          <p:cNvSpPr/>
          <p:nvPr/>
        </p:nvSpPr>
        <p:spPr>
          <a:xfrm>
            <a:off x="495338" y="2948214"/>
            <a:ext cx="2698814" cy="26184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597587" y="1928092"/>
            <a:ext cx="1974272" cy="287481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209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
                                        </p:tgtEl>
                                      </p:cBhvr>
                                      <p:by x="150000" y="150000"/>
                                    </p:animScale>
                                  </p:childTnLst>
                                </p:cTn>
                              </p:par>
                              <p:par>
                                <p:cTn id="7" presetID="0" presetClass="path" presetSubtype="0" accel="50000" decel="50000" fill="hold" nodeType="withEffect">
                                  <p:stCondLst>
                                    <p:cond delay="0"/>
                                  </p:stCondLst>
                                  <p:childTnLst>
                                    <p:animMotion origin="layout" path="M -0.1217 -0.06435 L 0.26805 0.23542 " pathEditMode="relative" rAng="0" ptsTypes="AA">
                                      <p:cBhvr>
                                        <p:cTn id="8" dur="1000" fill="hold"/>
                                        <p:tgtEl>
                                          <p:spTgt spid="4"/>
                                        </p:tgtEl>
                                        <p:attrNameLst>
                                          <p:attrName>ppt_x</p:attrName>
                                          <p:attrName>ppt_y</p:attrName>
                                        </p:attrNameLst>
                                      </p:cBhvr>
                                      <p:rCtr x="19479" y="14977"/>
                                    </p:animMotion>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26805 0.23542 L 0.26823 -0.48402 " pathEditMode="relative" rAng="0" ptsTypes="AA">
                                      <p:cBhvr>
                                        <p:cTn id="17" dur="2000" fill="hold"/>
                                        <p:tgtEl>
                                          <p:spTgt spid="4"/>
                                        </p:tgtEl>
                                        <p:attrNameLst>
                                          <p:attrName>ppt_x</p:attrName>
                                          <p:attrName>ppt_y</p:attrName>
                                        </p:attrNameLst>
                                      </p:cBhvr>
                                      <p:rCtr x="0" y="-35972"/>
                                    </p:animMotion>
                                  </p:childTnLst>
                                </p:cTn>
                              </p:par>
                              <p:par>
                                <p:cTn id="18" presetID="0" presetClass="path" presetSubtype="0" accel="50000" decel="50000" fill="hold" grpId="1" nodeType="withEffect">
                                  <p:stCondLst>
                                    <p:cond delay="0"/>
                                  </p:stCondLst>
                                  <p:childTnLst>
                                    <p:animMotion origin="layout" path="M 2.77556E-17 -2.59259E-6 L -0.00104 -0.6618 " pathEditMode="relative" rAng="0" ptsTypes="AA">
                                      <p:cBhvr>
                                        <p:cTn id="19" dur="2000" fill="hold"/>
                                        <p:tgtEl>
                                          <p:spTgt spid="6"/>
                                        </p:tgtEl>
                                        <p:attrNameLst>
                                          <p:attrName>ppt_x</p:attrName>
                                          <p:attrName>ppt_y</p:attrName>
                                        </p:attrNameLst>
                                      </p:cBhvr>
                                      <p:rCtr x="-52" y="-33102"/>
                                    </p:animMotion>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2" nodeType="clickEffect">
                                  <p:stCondLst>
                                    <p:cond delay="0"/>
                                  </p:stCondLst>
                                  <p:childTnLst>
                                    <p:animMotion origin="layout" path="M -0.00104 -0.6618 L -0.00104 0.00023 " pathEditMode="relative" rAng="0" ptsTypes="AA">
                                      <p:cBhvr>
                                        <p:cTn id="29" dur="2000" fill="hold"/>
                                        <p:tgtEl>
                                          <p:spTgt spid="6"/>
                                        </p:tgtEl>
                                        <p:attrNameLst>
                                          <p:attrName>ppt_x</p:attrName>
                                          <p:attrName>ppt_y</p:attrName>
                                        </p:attrNameLst>
                                      </p:cBhvr>
                                      <p:rCtr x="0" y="33102"/>
                                    </p:animMotion>
                                  </p:childTnLst>
                                </p:cTn>
                              </p:par>
                              <p:par>
                                <p:cTn id="30" presetID="0" presetClass="path" presetSubtype="0" accel="50000" decel="50000" fill="hold" nodeType="withEffect">
                                  <p:stCondLst>
                                    <p:cond delay="0"/>
                                  </p:stCondLst>
                                  <p:childTnLst>
                                    <p:animMotion origin="layout" path="M 0.26822 -0.48402 L 0.26857 0.23565 " pathEditMode="relative" ptsTypes="AA">
                                      <p:cBhvr>
                                        <p:cTn id="31" dur="2000" fill="hold"/>
                                        <p:tgtEl>
                                          <p:spTgt spid="4"/>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2.22222E-6 -7.40741E-7 L 0.00243 0.74676 " pathEditMode="relative" rAng="0" ptsTypes="AA">
                                      <p:cBhvr>
                                        <p:cTn id="33" dur="2000" fill="hold"/>
                                        <p:tgtEl>
                                          <p:spTgt spid="5"/>
                                        </p:tgtEl>
                                        <p:attrNameLst>
                                          <p:attrName>ppt_x</p:attrName>
                                          <p:attrName>ppt_y</p:attrName>
                                        </p:attrNameLst>
                                      </p:cBhvr>
                                      <p:rCtr x="122" y="37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5-05 at 2.10.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096" y="90456"/>
            <a:ext cx="5934363" cy="6675338"/>
          </a:xfrm>
          <a:prstGeom prst="rect">
            <a:avLst/>
          </a:prstGeom>
          <a:ln>
            <a:solidFill>
              <a:schemeClr val="bg1">
                <a:lumMod val="50000"/>
              </a:schemeClr>
            </a:solidFill>
          </a:ln>
        </p:spPr>
      </p:pic>
      <p:grpSp>
        <p:nvGrpSpPr>
          <p:cNvPr id="36" name="Group 35"/>
          <p:cNvGrpSpPr/>
          <p:nvPr/>
        </p:nvGrpSpPr>
        <p:grpSpPr>
          <a:xfrm>
            <a:off x="529874" y="98653"/>
            <a:ext cx="1892197" cy="402135"/>
            <a:chOff x="529874" y="98653"/>
            <a:chExt cx="1892197" cy="402135"/>
          </a:xfrm>
        </p:grpSpPr>
        <p:sp>
          <p:nvSpPr>
            <p:cNvPr id="6" name="TextBox 5"/>
            <p:cNvSpPr txBox="1"/>
            <p:nvPr/>
          </p:nvSpPr>
          <p:spPr>
            <a:xfrm>
              <a:off x="529874" y="123259"/>
              <a:ext cx="1787080" cy="369332"/>
            </a:xfrm>
            <a:prstGeom prst="rect">
              <a:avLst/>
            </a:prstGeom>
            <a:noFill/>
          </p:spPr>
          <p:txBody>
            <a:bodyPr wrap="none" rtlCol="0">
              <a:spAutoFit/>
            </a:bodyPr>
            <a:lstStyle/>
            <a:p>
              <a:pPr algn="r"/>
              <a:r>
                <a:rPr lang="en-US" dirty="0" smtClean="0"/>
                <a:t>ID &amp; synonyms</a:t>
              </a:r>
              <a:endParaRPr lang="en-US" dirty="0"/>
            </a:p>
          </p:txBody>
        </p:sp>
        <p:cxnSp>
          <p:nvCxnSpPr>
            <p:cNvPr id="16" name="Straight Connector 15"/>
            <p:cNvCxnSpPr/>
            <p:nvPr/>
          </p:nvCxnSpPr>
          <p:spPr>
            <a:xfrm>
              <a:off x="2422071" y="98653"/>
              <a:ext cx="0" cy="40213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6" idx="3"/>
            </p:cNvCxnSpPr>
            <p:nvPr/>
          </p:nvCxnSpPr>
          <p:spPr>
            <a:xfrm>
              <a:off x="2316954" y="307925"/>
              <a:ext cx="105117" cy="343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1292365" y="653188"/>
            <a:ext cx="1129706" cy="1133009"/>
            <a:chOff x="1292365" y="653188"/>
            <a:chExt cx="1129706" cy="1133009"/>
          </a:xfrm>
        </p:grpSpPr>
        <p:sp>
          <p:nvSpPr>
            <p:cNvPr id="7" name="TextBox 6"/>
            <p:cNvSpPr txBox="1"/>
            <p:nvPr/>
          </p:nvSpPr>
          <p:spPr>
            <a:xfrm>
              <a:off x="1292365" y="921039"/>
              <a:ext cx="1024589" cy="369332"/>
            </a:xfrm>
            <a:prstGeom prst="rect">
              <a:avLst/>
            </a:prstGeom>
            <a:noFill/>
          </p:spPr>
          <p:txBody>
            <a:bodyPr wrap="none" rtlCol="0">
              <a:spAutoFit/>
            </a:bodyPr>
            <a:lstStyle/>
            <a:p>
              <a:pPr algn="r"/>
              <a:r>
                <a:rPr lang="en-US" dirty="0" smtClean="0"/>
                <a:t>Position</a:t>
              </a:r>
              <a:endParaRPr lang="en-US" dirty="0"/>
            </a:p>
          </p:txBody>
        </p:sp>
        <p:cxnSp>
          <p:nvCxnSpPr>
            <p:cNvPr id="17" name="Straight Connector 16"/>
            <p:cNvCxnSpPr/>
            <p:nvPr/>
          </p:nvCxnSpPr>
          <p:spPr>
            <a:xfrm>
              <a:off x="2422071" y="653188"/>
              <a:ext cx="0" cy="113300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7" idx="3"/>
            </p:cNvCxnSpPr>
            <p:nvPr/>
          </p:nvCxnSpPr>
          <p:spPr>
            <a:xfrm>
              <a:off x="2316954" y="1105705"/>
              <a:ext cx="105117"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371929" y="1641257"/>
            <a:ext cx="2050142" cy="646331"/>
            <a:chOff x="371929" y="1641257"/>
            <a:chExt cx="2050142" cy="646331"/>
          </a:xfrm>
        </p:grpSpPr>
        <p:sp>
          <p:nvSpPr>
            <p:cNvPr id="8" name="TextBox 7"/>
            <p:cNvSpPr txBox="1"/>
            <p:nvPr/>
          </p:nvSpPr>
          <p:spPr>
            <a:xfrm>
              <a:off x="371929" y="1641257"/>
              <a:ext cx="1945025" cy="646331"/>
            </a:xfrm>
            <a:prstGeom prst="rect">
              <a:avLst/>
            </a:prstGeom>
            <a:noFill/>
          </p:spPr>
          <p:txBody>
            <a:bodyPr wrap="square" rtlCol="0">
              <a:spAutoFit/>
            </a:bodyPr>
            <a:lstStyle/>
            <a:p>
              <a:pPr algn="r"/>
              <a:r>
                <a:rPr lang="en-US" dirty="0" smtClean="0"/>
                <a:t>Vertebrate homology</a:t>
              </a:r>
              <a:endParaRPr lang="en-US" dirty="0"/>
            </a:p>
          </p:txBody>
        </p:sp>
        <p:cxnSp>
          <p:nvCxnSpPr>
            <p:cNvPr id="19" name="Straight Connector 18"/>
            <p:cNvCxnSpPr/>
            <p:nvPr/>
          </p:nvCxnSpPr>
          <p:spPr>
            <a:xfrm>
              <a:off x="2422071" y="1860698"/>
              <a:ext cx="0" cy="42689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8" idx="3"/>
            </p:cNvCxnSpPr>
            <p:nvPr/>
          </p:nvCxnSpPr>
          <p:spPr>
            <a:xfrm>
              <a:off x="2316954" y="1964423"/>
              <a:ext cx="105117" cy="7816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263071" y="2392384"/>
            <a:ext cx="2159000" cy="691058"/>
            <a:chOff x="1" y="2392384"/>
            <a:chExt cx="2422070" cy="691058"/>
          </a:xfrm>
        </p:grpSpPr>
        <p:sp>
          <p:nvSpPr>
            <p:cNvPr id="9" name="TextBox 8"/>
            <p:cNvSpPr txBox="1"/>
            <p:nvPr/>
          </p:nvSpPr>
          <p:spPr>
            <a:xfrm>
              <a:off x="1" y="2392384"/>
              <a:ext cx="2316954" cy="646331"/>
            </a:xfrm>
            <a:prstGeom prst="rect">
              <a:avLst/>
            </a:prstGeom>
            <a:noFill/>
          </p:spPr>
          <p:txBody>
            <a:bodyPr wrap="square" rtlCol="0">
              <a:spAutoFit/>
            </a:bodyPr>
            <a:lstStyle/>
            <a:p>
              <a:pPr algn="r"/>
              <a:r>
                <a:rPr lang="en-US" dirty="0" smtClean="0"/>
                <a:t>Phenotypes, </a:t>
              </a:r>
            </a:p>
            <a:p>
              <a:pPr algn="r"/>
              <a:r>
                <a:rPr lang="en-US" dirty="0" smtClean="0"/>
                <a:t>diseases &amp; alleles</a:t>
              </a:r>
              <a:endParaRPr lang="en-US" dirty="0"/>
            </a:p>
          </p:txBody>
        </p:sp>
        <p:cxnSp>
          <p:nvCxnSpPr>
            <p:cNvPr id="22" name="Straight Connector 21"/>
            <p:cNvCxnSpPr/>
            <p:nvPr/>
          </p:nvCxnSpPr>
          <p:spPr>
            <a:xfrm>
              <a:off x="2422071" y="2392384"/>
              <a:ext cx="0" cy="69105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9" idx="3"/>
            </p:cNvCxnSpPr>
            <p:nvPr/>
          </p:nvCxnSpPr>
          <p:spPr>
            <a:xfrm>
              <a:off x="2316955" y="2715550"/>
              <a:ext cx="105116" cy="4367"/>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537313" y="3176956"/>
            <a:ext cx="1884758" cy="402135"/>
            <a:chOff x="537313" y="3176956"/>
            <a:chExt cx="1884758" cy="402135"/>
          </a:xfrm>
        </p:grpSpPr>
        <p:sp>
          <p:nvSpPr>
            <p:cNvPr id="10" name="TextBox 9"/>
            <p:cNvSpPr txBox="1"/>
            <p:nvPr/>
          </p:nvSpPr>
          <p:spPr>
            <a:xfrm>
              <a:off x="537313" y="3209759"/>
              <a:ext cx="1779641" cy="369332"/>
            </a:xfrm>
            <a:prstGeom prst="rect">
              <a:avLst/>
            </a:prstGeom>
            <a:noFill/>
          </p:spPr>
          <p:txBody>
            <a:bodyPr wrap="none" rtlCol="0">
              <a:spAutoFit/>
            </a:bodyPr>
            <a:lstStyle/>
            <a:p>
              <a:pPr algn="r"/>
              <a:r>
                <a:rPr lang="en-US" dirty="0" smtClean="0"/>
                <a:t>Function (GO)</a:t>
              </a:r>
              <a:endParaRPr lang="en-US" dirty="0"/>
            </a:p>
          </p:txBody>
        </p:sp>
        <p:cxnSp>
          <p:nvCxnSpPr>
            <p:cNvPr id="24" name="Straight Connector 23"/>
            <p:cNvCxnSpPr/>
            <p:nvPr/>
          </p:nvCxnSpPr>
          <p:spPr>
            <a:xfrm>
              <a:off x="2422071" y="3176956"/>
              <a:ext cx="0" cy="40213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10" idx="3"/>
            </p:cNvCxnSpPr>
            <p:nvPr/>
          </p:nvCxnSpPr>
          <p:spPr>
            <a:xfrm>
              <a:off x="2316954" y="3394425"/>
              <a:ext cx="105117" cy="28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1004388" y="3634554"/>
            <a:ext cx="1417683" cy="606655"/>
            <a:chOff x="1004388" y="3634554"/>
            <a:chExt cx="1417683" cy="606655"/>
          </a:xfrm>
        </p:grpSpPr>
        <p:sp>
          <p:nvSpPr>
            <p:cNvPr id="11" name="TextBox 10"/>
            <p:cNvSpPr txBox="1"/>
            <p:nvPr/>
          </p:nvSpPr>
          <p:spPr>
            <a:xfrm>
              <a:off x="1004388" y="3799279"/>
              <a:ext cx="1312566" cy="369332"/>
            </a:xfrm>
            <a:prstGeom prst="rect">
              <a:avLst/>
            </a:prstGeom>
            <a:noFill/>
          </p:spPr>
          <p:txBody>
            <a:bodyPr wrap="none" rtlCol="0">
              <a:spAutoFit/>
            </a:bodyPr>
            <a:lstStyle/>
            <a:p>
              <a:pPr algn="r"/>
              <a:r>
                <a:rPr lang="en-US" dirty="0" smtClean="0"/>
                <a:t>Expression</a:t>
              </a:r>
              <a:endParaRPr lang="en-US" dirty="0"/>
            </a:p>
          </p:txBody>
        </p:sp>
        <p:cxnSp>
          <p:nvCxnSpPr>
            <p:cNvPr id="25" name="Straight Connector 24"/>
            <p:cNvCxnSpPr/>
            <p:nvPr/>
          </p:nvCxnSpPr>
          <p:spPr>
            <a:xfrm>
              <a:off x="2422071" y="3634554"/>
              <a:ext cx="0" cy="60665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11" idx="3"/>
            </p:cNvCxnSpPr>
            <p:nvPr/>
          </p:nvCxnSpPr>
          <p:spPr>
            <a:xfrm flipV="1">
              <a:off x="2316954" y="3979333"/>
              <a:ext cx="105117" cy="461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471615" y="5210623"/>
            <a:ext cx="1950456" cy="820400"/>
            <a:chOff x="471615" y="5210623"/>
            <a:chExt cx="1950456" cy="820400"/>
          </a:xfrm>
        </p:grpSpPr>
        <p:sp>
          <p:nvSpPr>
            <p:cNvPr id="12" name="TextBox 11"/>
            <p:cNvSpPr txBox="1"/>
            <p:nvPr/>
          </p:nvSpPr>
          <p:spPr>
            <a:xfrm>
              <a:off x="471615" y="5287757"/>
              <a:ext cx="1845339" cy="646331"/>
            </a:xfrm>
            <a:prstGeom prst="rect">
              <a:avLst/>
            </a:prstGeom>
            <a:noFill/>
          </p:spPr>
          <p:txBody>
            <a:bodyPr wrap="none" rtlCol="0">
              <a:spAutoFit/>
            </a:bodyPr>
            <a:lstStyle/>
            <a:p>
              <a:pPr algn="r"/>
              <a:r>
                <a:rPr lang="en-US" dirty="0" smtClean="0"/>
                <a:t>Sequences &amp;</a:t>
              </a:r>
              <a:br>
                <a:rPr lang="en-US" dirty="0" smtClean="0"/>
              </a:br>
              <a:r>
                <a:rPr lang="en-US" dirty="0" smtClean="0"/>
                <a:t>polymorphisms</a:t>
              </a:r>
              <a:endParaRPr lang="en-US" dirty="0"/>
            </a:p>
          </p:txBody>
        </p:sp>
        <p:cxnSp>
          <p:nvCxnSpPr>
            <p:cNvPr id="27" name="Straight Connector 26"/>
            <p:cNvCxnSpPr/>
            <p:nvPr/>
          </p:nvCxnSpPr>
          <p:spPr>
            <a:xfrm>
              <a:off x="2422071" y="5210623"/>
              <a:ext cx="0" cy="8204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12" idx="3"/>
            </p:cNvCxnSpPr>
            <p:nvPr/>
          </p:nvCxnSpPr>
          <p:spPr>
            <a:xfrm>
              <a:off x="2316954" y="5610923"/>
              <a:ext cx="105117" cy="353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858201" y="5922696"/>
            <a:ext cx="1563870" cy="369332"/>
            <a:chOff x="858201" y="5922696"/>
            <a:chExt cx="1563870" cy="369332"/>
          </a:xfrm>
        </p:grpSpPr>
        <p:sp>
          <p:nvSpPr>
            <p:cNvPr id="13" name="TextBox 12"/>
            <p:cNvSpPr txBox="1"/>
            <p:nvPr/>
          </p:nvSpPr>
          <p:spPr>
            <a:xfrm>
              <a:off x="858201" y="5922696"/>
              <a:ext cx="1458753" cy="369332"/>
            </a:xfrm>
            <a:prstGeom prst="rect">
              <a:avLst/>
            </a:prstGeom>
            <a:noFill/>
          </p:spPr>
          <p:txBody>
            <a:bodyPr wrap="none" rtlCol="0">
              <a:spAutoFit/>
            </a:bodyPr>
            <a:lstStyle/>
            <a:p>
              <a:pPr algn="r"/>
              <a:r>
                <a:rPr lang="en-US" dirty="0" smtClean="0"/>
                <a:t>Protein links</a:t>
              </a:r>
              <a:endParaRPr lang="en-US" dirty="0"/>
            </a:p>
          </p:txBody>
        </p:sp>
        <p:cxnSp>
          <p:nvCxnSpPr>
            <p:cNvPr id="29" name="Straight Connector 28"/>
            <p:cNvCxnSpPr/>
            <p:nvPr/>
          </p:nvCxnSpPr>
          <p:spPr>
            <a:xfrm>
              <a:off x="2422071" y="6090960"/>
              <a:ext cx="0" cy="20106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13" idx="3"/>
            </p:cNvCxnSpPr>
            <p:nvPr/>
          </p:nvCxnSpPr>
          <p:spPr>
            <a:xfrm>
              <a:off x="2316954" y="6107362"/>
              <a:ext cx="105117" cy="8918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858201" y="6301448"/>
            <a:ext cx="1563870" cy="369332"/>
            <a:chOff x="858201" y="6301448"/>
            <a:chExt cx="1563870" cy="369332"/>
          </a:xfrm>
        </p:grpSpPr>
        <p:sp>
          <p:nvSpPr>
            <p:cNvPr id="14" name="TextBox 13"/>
            <p:cNvSpPr txBox="1"/>
            <p:nvPr/>
          </p:nvSpPr>
          <p:spPr>
            <a:xfrm>
              <a:off x="858201" y="6301448"/>
              <a:ext cx="1445565" cy="369332"/>
            </a:xfrm>
            <a:prstGeom prst="rect">
              <a:avLst/>
            </a:prstGeom>
            <a:noFill/>
          </p:spPr>
          <p:txBody>
            <a:bodyPr wrap="none" rtlCol="0">
              <a:spAutoFit/>
            </a:bodyPr>
            <a:lstStyle/>
            <a:p>
              <a:pPr algn="r"/>
              <a:r>
                <a:rPr lang="en-US" dirty="0" smtClean="0"/>
                <a:t>References</a:t>
              </a:r>
              <a:endParaRPr lang="en-US" dirty="0"/>
            </a:p>
          </p:txBody>
        </p:sp>
        <p:cxnSp>
          <p:nvCxnSpPr>
            <p:cNvPr id="32" name="Straight Connector 31"/>
            <p:cNvCxnSpPr/>
            <p:nvPr/>
          </p:nvCxnSpPr>
          <p:spPr>
            <a:xfrm>
              <a:off x="2422071" y="6363659"/>
              <a:ext cx="0" cy="24034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14" idx="3"/>
            </p:cNvCxnSpPr>
            <p:nvPr/>
          </p:nvCxnSpPr>
          <p:spPr>
            <a:xfrm>
              <a:off x="2303766" y="6486114"/>
              <a:ext cx="11830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a:off x="471615" y="2373570"/>
            <a:ext cx="8098533" cy="73809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0D9C8EEB-9AFD-5F42-AE9D-5C6E4E55AD15}" type="slidenum">
              <a:rPr lang="en-US" smtClean="0"/>
              <a:t>15</a:t>
            </a:fld>
            <a:endParaRPr lang="en-US"/>
          </a:p>
        </p:txBody>
      </p:sp>
    </p:spTree>
    <p:extLst>
      <p:ext uri="{BB962C8B-B14F-4D97-AF65-F5344CB8AC3E}">
        <p14:creationId xmlns:p14="http://schemas.microsoft.com/office/powerpoint/2010/main" val="1926648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dissolv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dissolv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dissolv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dissolv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dissolv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dissolv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0-#ppt_w/2"/>
                                          </p:val>
                                        </p:tav>
                                        <p:tav tm="100000">
                                          <p:val>
                                            <p:strVal val="#ppt_x"/>
                                          </p:val>
                                        </p:tav>
                                      </p:tavLst>
                                    </p:anim>
                                    <p:anim calcmode="lin" valueType="num">
                                      <p:cBhvr additive="base">
                                        <p:cTn id="48"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84"/>
            <a:ext cx="8178799" cy="1143000"/>
          </a:xfrm>
        </p:spPr>
        <p:txBody>
          <a:bodyPr/>
          <a:lstStyle/>
          <a:p>
            <a:r>
              <a:rPr lang="en-US" sz="3600" dirty="0" smtClean="0"/>
              <a:t>Alleles, phenotypes and associated diseases</a:t>
            </a:r>
            <a:endParaRPr lang="en-US" sz="3600" dirty="0"/>
          </a:p>
        </p:txBody>
      </p:sp>
      <p:sp>
        <p:nvSpPr>
          <p:cNvPr id="3" name="Slide Number Placeholder 2"/>
          <p:cNvSpPr>
            <a:spLocks noGrp="1"/>
          </p:cNvSpPr>
          <p:nvPr>
            <p:ph type="sldNum" sz="quarter" idx="12"/>
          </p:nvPr>
        </p:nvSpPr>
        <p:spPr/>
        <p:txBody>
          <a:bodyPr/>
          <a:lstStyle/>
          <a:p>
            <a:fld id="{0D9C8EEB-9AFD-5F42-AE9D-5C6E4E55AD15}" type="slidenum">
              <a:rPr lang="en-US" smtClean="0"/>
              <a:t>16</a:t>
            </a:fld>
            <a:endParaRPr lang="en-US"/>
          </a:p>
        </p:txBody>
      </p:sp>
      <p:pic>
        <p:nvPicPr>
          <p:cNvPr id="4" name="Picture 3" descr="Screen Shot 2014-05-05 at 2.34.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4" y="2193485"/>
            <a:ext cx="8974667" cy="2500790"/>
          </a:xfrm>
          <a:prstGeom prst="rect">
            <a:avLst/>
          </a:prstGeom>
          <a:ln>
            <a:solidFill>
              <a:schemeClr val="bg1">
                <a:lumMod val="50000"/>
              </a:schemeClr>
            </a:solidFill>
          </a:ln>
        </p:spPr>
      </p:pic>
      <p:sp>
        <p:nvSpPr>
          <p:cNvPr id="5" name="Rectangle 4"/>
          <p:cNvSpPr/>
          <p:nvPr/>
        </p:nvSpPr>
        <p:spPr>
          <a:xfrm>
            <a:off x="1429926" y="3048000"/>
            <a:ext cx="4402667" cy="254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4-05-05 at 2.49.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539" y="3755549"/>
            <a:ext cx="6903804" cy="2378080"/>
          </a:xfrm>
          <a:prstGeom prst="rect">
            <a:avLst/>
          </a:prstGeom>
          <a:ln>
            <a:solidFill>
              <a:schemeClr val="bg1">
                <a:lumMod val="50000"/>
              </a:schemeClr>
            </a:solidFill>
          </a:ln>
        </p:spPr>
      </p:pic>
      <p:sp>
        <p:nvSpPr>
          <p:cNvPr id="7" name="Rectangle 6"/>
          <p:cNvSpPr/>
          <p:nvPr/>
        </p:nvSpPr>
        <p:spPr>
          <a:xfrm>
            <a:off x="1429926" y="4423361"/>
            <a:ext cx="3254963" cy="254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4-05-05 at 2.57.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836" y="1550479"/>
            <a:ext cx="6903804" cy="1969886"/>
          </a:xfrm>
          <a:prstGeom prst="rect">
            <a:avLst/>
          </a:prstGeom>
          <a:ln>
            <a:solidFill>
              <a:schemeClr val="bg1">
                <a:lumMod val="50000"/>
              </a:schemeClr>
            </a:solidFill>
          </a:ln>
        </p:spPr>
      </p:pic>
      <p:sp>
        <p:nvSpPr>
          <p:cNvPr id="9" name="Rectangle 8"/>
          <p:cNvSpPr/>
          <p:nvPr/>
        </p:nvSpPr>
        <p:spPr>
          <a:xfrm>
            <a:off x="1429927" y="3266364"/>
            <a:ext cx="6246518" cy="42133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798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endCondLst>
                                    <p:cond evt="onNext" delay="0">
                                      <p:tgtEl>
                                        <p:sldTgt/>
                                      </p:tgtEl>
                                    </p:cond>
                                  </p:endCondLst>
                                  <p:childTnLst>
                                    <p:set>
                                      <p:cBhvr rctx="PPT">
                                        <p:cTn id="12" dur="indefinite"/>
                                        <p:tgtEl>
                                          <p:spTgt spid="4"/>
                                        </p:tgtEl>
                                        <p:attrNameLst>
                                          <p:attrName>style.opacity</p:attrName>
                                        </p:attrNameLst>
                                      </p:cBhvr>
                                      <p:to>
                                        <p:strVal val="0.5"/>
                                      </p:to>
                                    </p:set>
                                    <p:animEffect filter="image" prLst="opacity: 0.5">
                                      <p:cBhvr rctx="IE">
                                        <p:cTn id="13" dur="indefinite"/>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2" presetClass="entr" presetSubtype="2"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9" presetClass="emph" presetSubtype="0" nodeType="withEffect">
                                  <p:stCondLst>
                                    <p:cond delay="0"/>
                                  </p:stCondLst>
                                  <p:endCondLst>
                                    <p:cond evt="onNext" delay="0">
                                      <p:tgtEl>
                                        <p:sldTgt/>
                                      </p:tgtEl>
                                    </p:cond>
                                  </p:endCondLst>
                                  <p:childTnLst>
                                    <p:set>
                                      <p:cBhvr rctx="PPT">
                                        <p:cTn id="32" dur="indefinite"/>
                                        <p:tgtEl>
                                          <p:spTgt spid="4"/>
                                        </p:tgtEl>
                                        <p:attrNameLst>
                                          <p:attrName>style.opacity</p:attrName>
                                        </p:attrNameLst>
                                      </p:cBhvr>
                                      <p:to>
                                        <p:strVal val="0.5"/>
                                      </p:to>
                                    </p:set>
                                    <p:animEffect filter="image" prLst="opacity: 0.5">
                                      <p:cBhvr rctx="IE">
                                        <p:cTn id="33" dur="indefinite"/>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8"/>
                                        </p:tgtEl>
                                        <p:attrNameLst>
                                          <p:attrName>style.visibility</p:attrName>
                                        </p:attrNameLst>
                                      </p:cBhvr>
                                      <p:to>
                                        <p:strVal val="hidden"/>
                                      </p:to>
                                    </p:set>
                                  </p:childTnLst>
                                </p:cTn>
                              </p:par>
                            </p:childTnLst>
                          </p:cTn>
                        </p:par>
                        <p:par>
                          <p:cTn id="40" fill="hold">
                            <p:stCondLst>
                              <p:cond delay="0"/>
                            </p:stCondLst>
                            <p:childTnLst>
                              <p:par>
                                <p:cTn id="41" presetID="2" presetClass="entr" presetSubtype="2"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Phenotypic allele summary</a:t>
            </a:r>
            <a:endParaRPr lang="en-US" dirty="0"/>
          </a:p>
        </p:txBody>
      </p:sp>
      <p:sp>
        <p:nvSpPr>
          <p:cNvPr id="3" name="Slide Number Placeholder 2"/>
          <p:cNvSpPr>
            <a:spLocks noGrp="1"/>
          </p:cNvSpPr>
          <p:nvPr>
            <p:ph type="sldNum" sz="quarter" idx="12"/>
          </p:nvPr>
        </p:nvSpPr>
        <p:spPr/>
        <p:txBody>
          <a:bodyPr/>
          <a:lstStyle/>
          <a:p>
            <a:fld id="{0D9C8EEB-9AFD-5F42-AE9D-5C6E4E55AD15}" type="slidenum">
              <a:rPr lang="en-US" smtClean="0"/>
              <a:t>17</a:t>
            </a:fld>
            <a:endParaRPr lang="en-US"/>
          </a:p>
        </p:txBody>
      </p:sp>
      <p:pic>
        <p:nvPicPr>
          <p:cNvPr id="5" name="Picture 4" descr="Screen Shot 2014-05-05 at 5.17.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29" y="1504410"/>
            <a:ext cx="8645071" cy="5161956"/>
          </a:xfrm>
          <a:prstGeom prst="rect">
            <a:avLst/>
          </a:prstGeom>
          <a:ln>
            <a:solidFill>
              <a:schemeClr val="bg1">
                <a:lumMod val="50000"/>
              </a:schemeClr>
            </a:solidFill>
          </a:ln>
        </p:spPr>
      </p:pic>
      <p:sp>
        <p:nvSpPr>
          <p:cNvPr id="6" name="Rectangle 5"/>
          <p:cNvSpPr/>
          <p:nvPr/>
        </p:nvSpPr>
        <p:spPr>
          <a:xfrm>
            <a:off x="3456214" y="1723571"/>
            <a:ext cx="997857" cy="502557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280957" y="1765026"/>
            <a:ext cx="130777" cy="15055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31691" y="1723571"/>
            <a:ext cx="1470110" cy="502557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1401096" y="2785806"/>
            <a:ext cx="7361903" cy="1827162"/>
            <a:chOff x="1401097" y="2785806"/>
            <a:chExt cx="6604000" cy="1827162"/>
          </a:xfrm>
        </p:grpSpPr>
        <p:sp>
          <p:nvSpPr>
            <p:cNvPr id="10" name="Rectangle 9"/>
            <p:cNvSpPr/>
            <p:nvPr/>
          </p:nvSpPr>
          <p:spPr>
            <a:xfrm>
              <a:off x="1401097" y="2785806"/>
              <a:ext cx="6604000" cy="1827162"/>
            </a:xfrm>
            <a:prstGeom prst="rect">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622322" y="2984159"/>
              <a:ext cx="6128775" cy="1415772"/>
            </a:xfrm>
            <a:prstGeom prst="rect">
              <a:avLst/>
            </a:prstGeom>
            <a:solidFill>
              <a:srgbClr val="FFFFFF"/>
            </a:solidFill>
            <a:ln>
              <a:solidFill>
                <a:schemeClr val="tx2"/>
              </a:solidFill>
            </a:ln>
          </p:spPr>
          <p:txBody>
            <a:bodyPr wrap="square" rtlCol="0" anchor="ctr">
              <a:spAutoFit/>
            </a:bodyPr>
            <a:lstStyle/>
            <a:p>
              <a:pPr algn="ctr">
                <a:lnSpc>
                  <a:spcPct val="120000"/>
                </a:lnSpc>
              </a:pPr>
              <a:r>
                <a:rPr lang="en-US" sz="2000" b="1" dirty="0" smtClean="0"/>
                <a:t>Allele nomenclature:</a:t>
              </a:r>
            </a:p>
            <a:p>
              <a:pPr>
                <a:lnSpc>
                  <a:spcPct val="120000"/>
                </a:lnSpc>
              </a:pPr>
              <a:r>
                <a:rPr lang="en-US" sz="2000" i="1" dirty="0" smtClean="0"/>
                <a:t>	(Gene Symbol)</a:t>
              </a:r>
              <a:r>
                <a:rPr lang="en-US" sz="2000" i="1" baseline="30000" dirty="0" err="1" smtClean="0"/>
                <a:t>alleleID</a:t>
              </a:r>
              <a:r>
                <a:rPr lang="en-US" sz="2000" i="1" baseline="30000" dirty="0" smtClean="0"/>
                <a:t>							</a:t>
              </a:r>
              <a:r>
                <a:rPr lang="en-US" sz="2000" dirty="0" smtClean="0"/>
                <a:t>: </a:t>
              </a:r>
              <a:r>
                <a:rPr lang="en-US" sz="2000" i="1" dirty="0" err="1" smtClean="0"/>
                <a:t>Apoe</a:t>
              </a:r>
              <a:r>
                <a:rPr lang="en-US" sz="2000" i="1" baseline="30000" dirty="0" err="1" smtClean="0"/>
                <a:t>shl</a:t>
              </a:r>
              <a:endParaRPr lang="en-US" sz="2000" i="1" baseline="30000" dirty="0" smtClean="0"/>
            </a:p>
            <a:p>
              <a:pPr>
                <a:lnSpc>
                  <a:spcPct val="120000"/>
                </a:lnSpc>
              </a:pPr>
              <a:r>
                <a:rPr lang="en-US" sz="2000" i="1" dirty="0" smtClean="0"/>
                <a:t>	(Gene Symbol)</a:t>
              </a:r>
              <a:r>
                <a:rPr lang="en-US" sz="2000" i="1" baseline="30000" dirty="0" smtClean="0"/>
                <a:t>tm(serial number)(lab code)</a:t>
              </a:r>
              <a:r>
                <a:rPr lang="en-US" sz="2000" i="1" dirty="0" smtClean="0"/>
                <a:t>	</a:t>
              </a:r>
              <a:r>
                <a:rPr lang="en-US" sz="2000" dirty="0" smtClean="0"/>
                <a:t>:</a:t>
              </a:r>
              <a:r>
                <a:rPr lang="en-US" sz="2000" i="1" dirty="0" smtClean="0"/>
                <a:t> Apoe</a:t>
              </a:r>
              <a:r>
                <a:rPr lang="en-US" sz="2000" i="1" baseline="30000" dirty="0" smtClean="0"/>
                <a:t>tm1Bres</a:t>
              </a:r>
            </a:p>
            <a:p>
              <a:pPr>
                <a:lnSpc>
                  <a:spcPct val="120000"/>
                </a:lnSpc>
              </a:pPr>
              <a:endParaRPr lang="en-US" i="1" baseline="30000" dirty="0"/>
            </a:p>
          </p:txBody>
        </p:sp>
      </p:grpSp>
    </p:spTree>
    <p:extLst>
      <p:ext uri="{BB962C8B-B14F-4D97-AF65-F5344CB8AC3E}">
        <p14:creationId xmlns:p14="http://schemas.microsoft.com/office/powerpoint/2010/main" val="3179955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0"/>
                            </p:stCondLst>
                            <p:childTnLst>
                              <p:par>
                                <p:cTn id="17" presetID="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4-05-05 at 5.3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0" y="101600"/>
            <a:ext cx="8043333" cy="6758723"/>
          </a:xfrm>
          <a:prstGeom prst="rect">
            <a:avLst/>
          </a:prstGeom>
          <a:ln>
            <a:solidFill>
              <a:schemeClr val="bg1">
                <a:lumMod val="50000"/>
              </a:schemeClr>
            </a:solidFill>
          </a:ln>
        </p:spPr>
      </p:pic>
      <p:sp>
        <p:nvSpPr>
          <p:cNvPr id="9" name="Rectangle 8"/>
          <p:cNvSpPr/>
          <p:nvPr/>
        </p:nvSpPr>
        <p:spPr>
          <a:xfrm>
            <a:off x="217642" y="1278466"/>
            <a:ext cx="8077202" cy="812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01800" y="1615365"/>
            <a:ext cx="110065" cy="17956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17640" y="6280498"/>
            <a:ext cx="8077203" cy="51823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D9C8EEB-9AFD-5F42-AE9D-5C6E4E55AD15}" type="slidenum">
              <a:rPr lang="en-US" smtClean="0"/>
              <a:t>18</a:t>
            </a:fld>
            <a:endParaRPr lang="en-US"/>
          </a:p>
        </p:txBody>
      </p:sp>
    </p:spTree>
    <p:extLst>
      <p:ext uri="{BB962C8B-B14F-4D97-AF65-F5344CB8AC3E}">
        <p14:creationId xmlns:p14="http://schemas.microsoft.com/office/powerpoint/2010/main" val="1773162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D9C8EEB-9AFD-5F42-AE9D-5C6E4E55AD15}" type="slidenum">
              <a:rPr lang="en-US" smtClean="0"/>
              <a:t>19</a:t>
            </a:fld>
            <a:endParaRPr lang="en-US"/>
          </a:p>
        </p:txBody>
      </p:sp>
      <p:sp>
        <p:nvSpPr>
          <p:cNvPr id="2" name="Title 1"/>
          <p:cNvSpPr>
            <a:spLocks noGrp="1"/>
          </p:cNvSpPr>
          <p:nvPr>
            <p:ph type="title"/>
          </p:nvPr>
        </p:nvSpPr>
        <p:spPr>
          <a:xfrm>
            <a:off x="345317" y="195007"/>
            <a:ext cx="7955039" cy="1143000"/>
          </a:xfrm>
        </p:spPr>
        <p:txBody>
          <a:bodyPr/>
          <a:lstStyle/>
          <a:p>
            <a:r>
              <a:rPr lang="en-US" sz="3800" dirty="0" smtClean="0"/>
              <a:t>Phenotype tables annotate observations to genotypes</a:t>
            </a:r>
            <a:endParaRPr lang="en-US" sz="3800" dirty="0"/>
          </a:p>
        </p:txBody>
      </p:sp>
      <p:pic>
        <p:nvPicPr>
          <p:cNvPr id="4" name="Picture 3" descr="Screen Shot 2014-05-05 at 5.39.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2" y="1527800"/>
            <a:ext cx="8754533" cy="4971796"/>
          </a:xfrm>
          <a:prstGeom prst="rect">
            <a:avLst/>
          </a:prstGeom>
          <a:ln>
            <a:solidFill>
              <a:schemeClr val="bg1">
                <a:lumMod val="50000"/>
              </a:schemeClr>
            </a:solidFill>
          </a:ln>
        </p:spPr>
      </p:pic>
      <p:grpSp>
        <p:nvGrpSpPr>
          <p:cNvPr id="15" name="Group 14"/>
          <p:cNvGrpSpPr/>
          <p:nvPr/>
        </p:nvGrpSpPr>
        <p:grpSpPr>
          <a:xfrm>
            <a:off x="1718733" y="2455333"/>
            <a:ext cx="3175000" cy="1320800"/>
            <a:chOff x="1718733" y="2455333"/>
            <a:chExt cx="3175000" cy="1320800"/>
          </a:xfrm>
        </p:grpSpPr>
        <p:cxnSp>
          <p:nvCxnSpPr>
            <p:cNvPr id="6" name="Straight Connector 5"/>
            <p:cNvCxnSpPr/>
            <p:nvPr/>
          </p:nvCxnSpPr>
          <p:spPr>
            <a:xfrm>
              <a:off x="1718733" y="2455333"/>
              <a:ext cx="2370667" cy="8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89400" y="2455333"/>
              <a:ext cx="0" cy="1109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089400" y="3564467"/>
              <a:ext cx="8043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893733" y="3564467"/>
              <a:ext cx="0" cy="211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1718733" y="2751666"/>
            <a:ext cx="3640070" cy="1024467"/>
            <a:chOff x="1718733" y="2455333"/>
            <a:chExt cx="3640070" cy="1024467"/>
          </a:xfrm>
        </p:grpSpPr>
        <p:cxnSp>
          <p:nvCxnSpPr>
            <p:cNvPr id="17" name="Straight Connector 16"/>
            <p:cNvCxnSpPr/>
            <p:nvPr/>
          </p:nvCxnSpPr>
          <p:spPr>
            <a:xfrm>
              <a:off x="1718733" y="2455333"/>
              <a:ext cx="2506134" cy="8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224867" y="2455333"/>
              <a:ext cx="0" cy="889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224867" y="3344334"/>
              <a:ext cx="11339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358803" y="3344334"/>
              <a:ext cx="0" cy="135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4" name="Rectangle 33"/>
          <p:cNvSpPr/>
          <p:nvPr/>
        </p:nvSpPr>
        <p:spPr>
          <a:xfrm>
            <a:off x="4514643" y="4441176"/>
            <a:ext cx="254001" cy="25372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166546" y="4443086"/>
            <a:ext cx="396874" cy="88271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descr="Screen Shot 2014-05-05 at 5.46.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523" y="1338007"/>
            <a:ext cx="6682194" cy="3774768"/>
          </a:xfrm>
          <a:prstGeom prst="rect">
            <a:avLst/>
          </a:prstGeom>
          <a:ln>
            <a:solidFill>
              <a:schemeClr val="bg1">
                <a:lumMod val="50000"/>
              </a:schemeClr>
            </a:solidFill>
          </a:ln>
        </p:spPr>
      </p:pic>
      <p:sp>
        <p:nvSpPr>
          <p:cNvPr id="37" name="Rectangle 36"/>
          <p:cNvSpPr/>
          <p:nvPr/>
        </p:nvSpPr>
        <p:spPr>
          <a:xfrm>
            <a:off x="4934704" y="2534946"/>
            <a:ext cx="784393" cy="22518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558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0-#ppt_w/2"/>
                                          </p:val>
                                        </p:tav>
                                        <p:tav tm="100000">
                                          <p:val>
                                            <p:strVal val="#ppt_x"/>
                                          </p:val>
                                        </p:tav>
                                      </p:tavLst>
                                    </p:anim>
                                    <p:anim calcmode="lin" valueType="num">
                                      <p:cBhvr additive="base">
                                        <p:cTn id="17" dur="50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0-#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5"/>
                                        </p:tgtEl>
                                        <p:attrNameLst>
                                          <p:attrName>style.opacity</p:attrName>
                                        </p:attrNameLst>
                                      </p:cBhvr>
                                      <p:to>
                                        <p:strVal val="0.5"/>
                                      </p:to>
                                    </p:set>
                                    <p:animEffect filter="image" prLst="opacity: 0.5">
                                      <p:cBhvr rctx="IE">
                                        <p:cTn id="27" dur="indefinite"/>
                                        <p:tgtEl>
                                          <p:spTgt spid="15"/>
                                        </p:tgtEl>
                                      </p:cBhvr>
                                    </p:animEffect>
                                  </p:childTnLst>
                                </p:cTn>
                              </p:par>
                              <p:par>
                                <p:cTn id="28" presetID="9" presetClass="emph" presetSubtype="0" nodeType="withEffect">
                                  <p:stCondLst>
                                    <p:cond delay="0"/>
                                  </p:stCondLst>
                                  <p:childTnLst>
                                    <p:set>
                                      <p:cBhvr rctx="PPT">
                                        <p:cTn id="29" dur="indefinite"/>
                                        <p:tgtEl>
                                          <p:spTgt spid="16"/>
                                        </p:tgtEl>
                                        <p:attrNameLst>
                                          <p:attrName>style.opacity</p:attrName>
                                        </p:attrNameLst>
                                      </p:cBhvr>
                                      <p:to>
                                        <p:strVal val="0.5"/>
                                      </p:to>
                                    </p:set>
                                    <p:animEffect filter="image" prLst="opacity: 0.5">
                                      <p:cBhvr rctx="IE">
                                        <p:cTn id="30" dur="indefinite"/>
                                        <p:tgtEl>
                                          <p:spTgt spid="16"/>
                                        </p:tgtEl>
                                      </p:cBhvr>
                                    </p:animEffect>
                                  </p:childTnLst>
                                </p:cTn>
                              </p:par>
                              <p:par>
                                <p:cTn id="31" presetID="9" presetClass="emph" presetSubtype="0" nodeType="withEffect">
                                  <p:stCondLst>
                                    <p:cond delay="0"/>
                                  </p:stCondLst>
                                  <p:childTnLst>
                                    <p:set>
                                      <p:cBhvr rctx="PPT">
                                        <p:cTn id="32" dur="indefinite"/>
                                        <p:tgtEl>
                                          <p:spTgt spid="4"/>
                                        </p:tgtEl>
                                        <p:attrNameLst>
                                          <p:attrName>style.opacity</p:attrName>
                                        </p:attrNameLst>
                                      </p:cBhvr>
                                      <p:to>
                                        <p:strVal val="0.5"/>
                                      </p:to>
                                    </p:set>
                                    <p:animEffect filter="image" prLst="opacity: 0.5">
                                      <p:cBhvr rctx="IE">
                                        <p:cTn id="33" dur="indefinite"/>
                                        <p:tgtEl>
                                          <p:spTgt spid="4"/>
                                        </p:tgtEl>
                                      </p:cBhvr>
                                    </p:animEffect>
                                  </p:childTnLst>
                                </p:cTn>
                              </p:par>
                              <p:par>
                                <p:cTn id="34" presetID="1"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par>
                          <p:cTn id="36" fill="hold">
                            <p:stCondLst>
                              <p:cond delay="0"/>
                            </p:stCondLst>
                            <p:childTnLst>
                              <p:par>
                                <p:cTn id="37" presetID="2" presetClass="entr" presetSubtype="2"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1+#ppt_w/2"/>
                                          </p:val>
                                        </p:tav>
                                        <p:tav tm="100000">
                                          <p:val>
                                            <p:strVal val="#ppt_x"/>
                                          </p:val>
                                        </p:tav>
                                      </p:tavLst>
                                    </p:anim>
                                    <p:anim calcmode="lin" valueType="num">
                                      <p:cBhvr additive="base">
                                        <p:cTn id="4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78151"/>
            <a:ext cx="7620000" cy="1143000"/>
          </a:xfrm>
        </p:spPr>
        <p:txBody>
          <a:bodyPr/>
          <a:lstStyle/>
          <a:p>
            <a:r>
              <a:rPr lang="en-US" dirty="0" smtClean="0"/>
              <a:t>Genes, alleles and genotypes</a:t>
            </a:r>
            <a:endParaRPr lang="en-US" dirty="0"/>
          </a:p>
        </p:txBody>
      </p:sp>
      <p:sp>
        <p:nvSpPr>
          <p:cNvPr id="5" name="Content Placeholder 2"/>
          <p:cNvSpPr>
            <a:spLocks noGrp="1"/>
          </p:cNvSpPr>
          <p:nvPr>
            <p:ph idx="1"/>
          </p:nvPr>
        </p:nvSpPr>
        <p:spPr>
          <a:xfrm>
            <a:off x="253013" y="1321151"/>
            <a:ext cx="4868634" cy="5466828"/>
          </a:xfrm>
        </p:spPr>
        <p:txBody>
          <a:bodyPr>
            <a:normAutofit/>
          </a:bodyPr>
          <a:lstStyle/>
          <a:p>
            <a:r>
              <a:rPr lang="en-US" dirty="0" smtClean="0"/>
              <a:t>Within a species, all members carry the same set of </a:t>
            </a:r>
            <a:r>
              <a:rPr lang="en-US" dirty="0" smtClean="0">
                <a:solidFill>
                  <a:schemeClr val="accent5"/>
                </a:solidFill>
              </a:rPr>
              <a:t>genes</a:t>
            </a:r>
          </a:p>
          <a:p>
            <a:r>
              <a:rPr lang="en-US" dirty="0" smtClean="0"/>
              <a:t>Individual differences are due to</a:t>
            </a:r>
            <a:r>
              <a:rPr lang="en-US" dirty="0" smtClean="0">
                <a:solidFill>
                  <a:srgbClr val="000000"/>
                </a:solidFill>
              </a:rPr>
              <a:t> </a:t>
            </a:r>
            <a:r>
              <a:rPr lang="en-US" dirty="0" smtClean="0">
                <a:solidFill>
                  <a:srgbClr val="4BACC6"/>
                </a:solidFill>
              </a:rPr>
              <a:t>allelic </a:t>
            </a:r>
            <a:r>
              <a:rPr lang="en-US" dirty="0" smtClean="0"/>
              <a:t>variation</a:t>
            </a:r>
          </a:p>
          <a:p>
            <a:pPr lvl="1"/>
            <a:r>
              <a:rPr lang="en-US" dirty="0" smtClean="0"/>
              <a:t>“natural</a:t>
            </a:r>
            <a:r>
              <a:rPr lang="en-US" dirty="0"/>
              <a:t>” background </a:t>
            </a:r>
            <a:r>
              <a:rPr lang="en-US" dirty="0" smtClean="0"/>
              <a:t>(</a:t>
            </a:r>
            <a:r>
              <a:rPr lang="en-US" dirty="0" err="1" smtClean="0"/>
              <a:t>eg</a:t>
            </a:r>
            <a:r>
              <a:rPr lang="en-US" dirty="0" smtClean="0"/>
              <a:t>. inbred line)</a:t>
            </a:r>
          </a:p>
          <a:p>
            <a:pPr lvl="1"/>
            <a:r>
              <a:rPr lang="en-US" dirty="0" smtClean="0"/>
              <a:t>engineered variation (</a:t>
            </a:r>
            <a:r>
              <a:rPr lang="en-US" dirty="0" err="1" smtClean="0"/>
              <a:t>eg</a:t>
            </a:r>
            <a:r>
              <a:rPr lang="en-US" dirty="0" smtClean="0"/>
              <a:t>. knockout)</a:t>
            </a:r>
          </a:p>
          <a:p>
            <a:r>
              <a:rPr lang="en-US" dirty="0" smtClean="0"/>
              <a:t>Differential gene </a:t>
            </a:r>
            <a:r>
              <a:rPr lang="en-US" dirty="0" smtClean="0">
                <a:solidFill>
                  <a:srgbClr val="4BACC6"/>
                </a:solidFill>
              </a:rPr>
              <a:t>expression </a:t>
            </a:r>
            <a:r>
              <a:rPr lang="en-US" dirty="0" smtClean="0">
                <a:solidFill>
                  <a:schemeClr val="tx1"/>
                </a:solidFill>
              </a:rPr>
              <a:t>patterns allow responsiveness and differentiation.</a:t>
            </a:r>
          </a:p>
          <a:p>
            <a:r>
              <a:rPr lang="en-US" dirty="0" smtClean="0">
                <a:solidFill>
                  <a:srgbClr val="4BACC6"/>
                </a:solidFill>
              </a:rPr>
              <a:t>Phenotypes </a:t>
            </a:r>
            <a:r>
              <a:rPr lang="en-US" dirty="0" smtClean="0"/>
              <a:t>are annotated to </a:t>
            </a:r>
            <a:r>
              <a:rPr lang="en-US" dirty="0" smtClean="0">
                <a:solidFill>
                  <a:srgbClr val="4BACC6"/>
                </a:solidFill>
              </a:rPr>
              <a:t>genotypes</a:t>
            </a:r>
            <a:r>
              <a:rPr lang="en-US" dirty="0" smtClean="0"/>
              <a:t>, which is a description of the total allele combination of an individual</a:t>
            </a:r>
          </a:p>
        </p:txBody>
      </p:sp>
      <p:pic>
        <p:nvPicPr>
          <p:cNvPr id="7" name="Picture 6" descr="Genotype Infographic Pt2.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1647" y="1354940"/>
            <a:ext cx="2630882" cy="45704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04373" y="5018225"/>
            <a:ext cx="903315" cy="907153"/>
          </a:xfrm>
          <a:prstGeom prst="rect">
            <a:avLst/>
          </a:prstGeom>
          <a:solidFill>
            <a:schemeClr val="bg1"/>
          </a:solidFill>
        </p:spPr>
      </p:pic>
      <p:pic>
        <p:nvPicPr>
          <p:cNvPr id="9" name="Picture 8" descr="Phen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5534" y="5304330"/>
            <a:ext cx="1992048" cy="1414355"/>
          </a:xfrm>
          <a:prstGeom prst="rect">
            <a:avLst/>
          </a:prstGeom>
          <a:ln>
            <a:solidFill>
              <a:srgbClr val="BBC0AC"/>
            </a:solidFill>
          </a:ln>
        </p:spPr>
      </p:pic>
      <p:sp>
        <p:nvSpPr>
          <p:cNvPr id="3" name="Slide Number Placeholder 2"/>
          <p:cNvSpPr>
            <a:spLocks noGrp="1"/>
          </p:cNvSpPr>
          <p:nvPr>
            <p:ph type="sldNum" sz="quarter" idx="12"/>
          </p:nvPr>
        </p:nvSpPr>
        <p:spPr/>
        <p:txBody>
          <a:bodyPr/>
          <a:lstStyle/>
          <a:p>
            <a:fld id="{0D9C8EEB-9AFD-5F42-AE9D-5C6E4E55AD15}" type="slidenum">
              <a:rPr lang="en-US" smtClean="0"/>
              <a:t>2</a:t>
            </a:fld>
            <a:endParaRPr lang="en-US"/>
          </a:p>
        </p:txBody>
      </p:sp>
    </p:spTree>
    <p:extLst>
      <p:ext uri="{BB962C8B-B14F-4D97-AF65-F5344CB8AC3E}">
        <p14:creationId xmlns:p14="http://schemas.microsoft.com/office/powerpoint/2010/main" val="1160901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 and Alleles Section Summary</a:t>
            </a:r>
            <a:endParaRPr lang="en-US" dirty="0"/>
          </a:p>
        </p:txBody>
      </p:sp>
      <p:sp>
        <p:nvSpPr>
          <p:cNvPr id="3" name="Content Placeholder 2"/>
          <p:cNvSpPr>
            <a:spLocks noGrp="1"/>
          </p:cNvSpPr>
          <p:nvPr>
            <p:ph idx="1"/>
          </p:nvPr>
        </p:nvSpPr>
        <p:spPr>
          <a:xfrm>
            <a:off x="457200" y="1595765"/>
            <a:ext cx="7143985" cy="4053195"/>
          </a:xfrm>
        </p:spPr>
        <p:txBody>
          <a:bodyPr/>
          <a:lstStyle/>
          <a:p>
            <a:r>
              <a:rPr lang="en-US" sz="2600" dirty="0" smtClean="0"/>
              <a:t>MGI provides data and tools for the research community in a relational database</a:t>
            </a:r>
          </a:p>
          <a:p>
            <a:r>
              <a:rPr lang="en-US" sz="2600" dirty="0" smtClean="0"/>
              <a:t>Genes, alleles and phenotypes are described using searchable, structured terms as well as more detailed free text</a:t>
            </a:r>
          </a:p>
          <a:p>
            <a:pPr lvl="1"/>
            <a:r>
              <a:rPr lang="en-US" sz="2400" dirty="0" smtClean="0"/>
              <a:t>each piece of information is cited with a J:# referring back to the source of the information</a:t>
            </a:r>
          </a:p>
          <a:p>
            <a:endParaRPr lang="en-US" dirty="0"/>
          </a:p>
        </p:txBody>
      </p:sp>
      <p:sp>
        <p:nvSpPr>
          <p:cNvPr id="5" name="Slide Number Placeholder 4"/>
          <p:cNvSpPr>
            <a:spLocks noGrp="1"/>
          </p:cNvSpPr>
          <p:nvPr>
            <p:ph type="sldNum" sz="quarter" idx="12"/>
          </p:nvPr>
        </p:nvSpPr>
        <p:spPr/>
        <p:txBody>
          <a:bodyPr/>
          <a:lstStyle/>
          <a:p>
            <a:fld id="{0D9C8EEB-9AFD-5F42-AE9D-5C6E4E55AD15}" type="slidenum">
              <a:rPr lang="en-US" smtClean="0"/>
              <a:t>20</a:t>
            </a:fld>
            <a:endParaRPr lang="en-US"/>
          </a:p>
        </p:txBody>
      </p:sp>
    </p:spTree>
    <p:extLst>
      <p:ext uri="{BB962C8B-B14F-4D97-AF65-F5344CB8AC3E}">
        <p14:creationId xmlns:p14="http://schemas.microsoft.com/office/powerpoint/2010/main" val="761359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2600" dirty="0" smtClean="0">
                <a:solidFill>
                  <a:srgbClr val="021A44"/>
                </a:solidFill>
              </a:rPr>
              <a:t>Structured vocabularies			</a:t>
            </a:r>
          </a:p>
          <a:p>
            <a:r>
              <a:rPr lang="en-US" sz="2600" dirty="0" smtClean="0"/>
              <a:t>Gene and Allele navigation</a:t>
            </a:r>
          </a:p>
          <a:p>
            <a:r>
              <a:rPr lang="en-US" sz="2600" dirty="0" smtClean="0">
                <a:solidFill>
                  <a:schemeClr val="accent5"/>
                </a:solidFill>
              </a:rPr>
              <a:t>Computational access</a:t>
            </a:r>
          </a:p>
          <a:p>
            <a:r>
              <a:rPr lang="en-US" sz="2600" dirty="0" smtClean="0"/>
              <a:t>Translational tools </a:t>
            </a:r>
          </a:p>
        </p:txBody>
      </p:sp>
      <p:sp>
        <p:nvSpPr>
          <p:cNvPr id="5" name="Slide Number Placeholder 4"/>
          <p:cNvSpPr>
            <a:spLocks noGrp="1"/>
          </p:cNvSpPr>
          <p:nvPr>
            <p:ph type="sldNum" sz="quarter" idx="12"/>
          </p:nvPr>
        </p:nvSpPr>
        <p:spPr/>
        <p:txBody>
          <a:bodyPr/>
          <a:lstStyle/>
          <a:p>
            <a:fld id="{0D9C8EEB-9AFD-5F42-AE9D-5C6E4E55AD15}" type="slidenum">
              <a:rPr lang="en-US" smtClean="0"/>
              <a:t>21</a:t>
            </a:fld>
            <a:endParaRPr lang="en-US"/>
          </a:p>
        </p:txBody>
      </p:sp>
    </p:spTree>
    <p:extLst>
      <p:ext uri="{BB962C8B-B14F-4D97-AF65-F5344CB8AC3E}">
        <p14:creationId xmlns:p14="http://schemas.microsoft.com/office/powerpoint/2010/main" val="10658046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access</a:t>
            </a: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22</a:t>
            </a:fld>
            <a:endParaRPr lang="en-US"/>
          </a:p>
        </p:txBody>
      </p:sp>
      <p:pic>
        <p:nvPicPr>
          <p:cNvPr id="5" name="Picture 4" descr="Screen Shot 2014-07-16 at 11.22.16 AM.png"/>
          <p:cNvPicPr>
            <a:picLocks noChangeAspect="1"/>
          </p:cNvPicPr>
          <p:nvPr/>
        </p:nvPicPr>
        <p:blipFill rotWithShape="1">
          <a:blip r:embed="rId2">
            <a:extLst>
              <a:ext uri="{28A0092B-C50C-407E-A947-70E740481C1C}">
                <a14:useLocalDpi xmlns:a14="http://schemas.microsoft.com/office/drawing/2010/main" val="0"/>
              </a:ext>
            </a:extLst>
          </a:blip>
          <a:srcRect l="4000" t="14722" r="54272" b="17297"/>
          <a:stretch/>
        </p:blipFill>
        <p:spPr>
          <a:xfrm>
            <a:off x="5233399" y="127001"/>
            <a:ext cx="3529601" cy="4463142"/>
          </a:xfrm>
          <a:prstGeom prst="rect">
            <a:avLst/>
          </a:prstGeom>
          <a:ln>
            <a:solidFill>
              <a:schemeClr val="tx1"/>
            </a:solidFill>
          </a:ln>
        </p:spPr>
      </p:pic>
      <p:sp>
        <p:nvSpPr>
          <p:cNvPr id="7" name="Rectangle 6"/>
          <p:cNvSpPr/>
          <p:nvPr/>
        </p:nvSpPr>
        <p:spPr>
          <a:xfrm>
            <a:off x="5233399" y="3873500"/>
            <a:ext cx="3366315" cy="41728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4-07-21 at 10.31.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75" y="1322786"/>
            <a:ext cx="5650096" cy="5535214"/>
          </a:xfrm>
          <a:prstGeom prst="rect">
            <a:avLst/>
          </a:prstGeom>
          <a:ln>
            <a:solidFill>
              <a:schemeClr val="tx1"/>
            </a:solidFill>
          </a:ln>
        </p:spPr>
      </p:pic>
      <p:sp>
        <p:nvSpPr>
          <p:cNvPr id="8" name="Rectangle 7"/>
          <p:cNvSpPr/>
          <p:nvPr/>
        </p:nvSpPr>
        <p:spPr>
          <a:xfrm>
            <a:off x="833756" y="2901041"/>
            <a:ext cx="5461815" cy="121738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26056" y="1774371"/>
            <a:ext cx="1474015" cy="28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9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23</a:t>
            </a:fld>
            <a:endParaRPr lang="en-US"/>
          </a:p>
        </p:txBody>
      </p:sp>
      <p:pic>
        <p:nvPicPr>
          <p:cNvPr id="5" name="Picture 4" descr="Screen Shot 2014-07-21 at 10.37.10 AM.png"/>
          <p:cNvPicPr>
            <a:picLocks noChangeAspect="1"/>
          </p:cNvPicPr>
          <p:nvPr/>
        </p:nvPicPr>
        <p:blipFill rotWithShape="1">
          <a:blip r:embed="rId2">
            <a:extLst>
              <a:ext uri="{28A0092B-C50C-407E-A947-70E740481C1C}">
                <a14:useLocalDpi xmlns:a14="http://schemas.microsoft.com/office/drawing/2010/main" val="0"/>
              </a:ext>
            </a:extLst>
          </a:blip>
          <a:srcRect b="12338"/>
          <a:stretch/>
        </p:blipFill>
        <p:spPr>
          <a:xfrm>
            <a:off x="218413" y="1753748"/>
            <a:ext cx="8205108" cy="5061855"/>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218413" y="115870"/>
            <a:ext cx="4389874" cy="1561679"/>
          </a:xfrm>
          <a:prstGeom prst="rect">
            <a:avLst/>
          </a:prstGeom>
        </p:spPr>
      </p:pic>
      <p:sp>
        <p:nvSpPr>
          <p:cNvPr id="7" name="Rectangle 6"/>
          <p:cNvSpPr/>
          <p:nvPr/>
        </p:nvSpPr>
        <p:spPr>
          <a:xfrm>
            <a:off x="766629" y="1753748"/>
            <a:ext cx="857158" cy="28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21913" y="4849585"/>
            <a:ext cx="7751444" cy="196601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571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Pre-defined template queries:</a:t>
            </a: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24</a:t>
            </a:fld>
            <a:endParaRPr lang="en-US"/>
          </a:p>
        </p:txBody>
      </p:sp>
      <p:pic>
        <p:nvPicPr>
          <p:cNvPr id="5" name="Picture 4" descr="Screen Shot 2014-08-28 at 2.59.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28" y="1347288"/>
            <a:ext cx="7674901" cy="5510712"/>
          </a:xfrm>
          <a:prstGeom prst="rect">
            <a:avLst/>
          </a:prstGeom>
          <a:ln>
            <a:solidFill>
              <a:schemeClr val="accent2"/>
            </a:solidFill>
          </a:ln>
        </p:spPr>
      </p:pic>
      <p:sp>
        <p:nvSpPr>
          <p:cNvPr id="9" name="Rectangle 8"/>
          <p:cNvSpPr/>
          <p:nvPr/>
        </p:nvSpPr>
        <p:spPr>
          <a:xfrm>
            <a:off x="457200" y="3606799"/>
            <a:ext cx="4849586" cy="48441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4-08-28 at 3.43.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56" y="2687935"/>
            <a:ext cx="7909701" cy="2528136"/>
          </a:xfrm>
          <a:prstGeom prst="rect">
            <a:avLst/>
          </a:prstGeom>
          <a:ln>
            <a:solidFill>
              <a:srgbClr val="808080"/>
            </a:solidFill>
          </a:ln>
        </p:spPr>
      </p:pic>
    </p:spTree>
    <p:extLst>
      <p:ext uri="{BB962C8B-B14F-4D97-AF65-F5344CB8AC3E}">
        <p14:creationId xmlns:p14="http://schemas.microsoft.com/office/powerpoint/2010/main" val="469048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14" y="274638"/>
            <a:ext cx="7922986" cy="1143000"/>
          </a:xfrm>
        </p:spPr>
        <p:txBody>
          <a:bodyPr/>
          <a:lstStyle/>
          <a:p>
            <a:r>
              <a:rPr lang="en-US" dirty="0" smtClean="0"/>
              <a:t>Results table: filterable, editable, downloadable</a:t>
            </a: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25</a:t>
            </a:fld>
            <a:endParaRPr lang="en-US"/>
          </a:p>
        </p:txBody>
      </p:sp>
      <p:pic>
        <p:nvPicPr>
          <p:cNvPr id="5" name="Picture 4" descr="Screen Shot 2014-08-28 at 3.48.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14" y="1620969"/>
            <a:ext cx="8164286" cy="4572731"/>
          </a:xfrm>
          <a:prstGeom prst="rect">
            <a:avLst/>
          </a:prstGeom>
          <a:ln>
            <a:solidFill>
              <a:srgbClr val="808080"/>
            </a:solidFill>
          </a:ln>
        </p:spPr>
      </p:pic>
      <p:pic>
        <p:nvPicPr>
          <p:cNvPr id="6" name="Picture 5" descr="Screen Shot 2014-08-28 at 3.50.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571" y="1417638"/>
            <a:ext cx="3352423" cy="4424231"/>
          </a:xfrm>
          <a:prstGeom prst="rect">
            <a:avLst/>
          </a:prstGeom>
          <a:ln>
            <a:solidFill>
              <a:srgbClr val="808080"/>
            </a:solidFill>
          </a:ln>
        </p:spPr>
      </p:pic>
      <p:sp>
        <p:nvSpPr>
          <p:cNvPr id="7" name="Rectangle 6"/>
          <p:cNvSpPr/>
          <p:nvPr/>
        </p:nvSpPr>
        <p:spPr>
          <a:xfrm>
            <a:off x="6903359" y="2748643"/>
            <a:ext cx="272144" cy="2449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54688" y="2093686"/>
            <a:ext cx="700312" cy="3193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263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26</a:t>
            </a:fld>
            <a:endParaRPr lang="en-US"/>
          </a:p>
        </p:txBody>
      </p:sp>
      <p:pic>
        <p:nvPicPr>
          <p:cNvPr id="5" name="Picture 4" descr="Screen Shot 2014-07-21 at 10.37.10 AM.png"/>
          <p:cNvPicPr>
            <a:picLocks noChangeAspect="1"/>
          </p:cNvPicPr>
          <p:nvPr/>
        </p:nvPicPr>
        <p:blipFill rotWithShape="1">
          <a:blip r:embed="rId2">
            <a:extLst>
              <a:ext uri="{28A0092B-C50C-407E-A947-70E740481C1C}">
                <a14:useLocalDpi xmlns:a14="http://schemas.microsoft.com/office/drawing/2010/main" val="0"/>
              </a:ext>
            </a:extLst>
          </a:blip>
          <a:srcRect b="12338"/>
          <a:stretch/>
        </p:blipFill>
        <p:spPr>
          <a:xfrm>
            <a:off x="218413" y="1753748"/>
            <a:ext cx="8205108" cy="5061855"/>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218413" y="115870"/>
            <a:ext cx="4389874" cy="1561679"/>
          </a:xfrm>
          <a:prstGeom prst="rect">
            <a:avLst/>
          </a:prstGeom>
        </p:spPr>
      </p:pic>
      <p:sp>
        <p:nvSpPr>
          <p:cNvPr id="7" name="Rectangle 6"/>
          <p:cNvSpPr/>
          <p:nvPr/>
        </p:nvSpPr>
        <p:spPr>
          <a:xfrm>
            <a:off x="1483273" y="1753748"/>
            <a:ext cx="521514" cy="28484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84286" y="2467429"/>
            <a:ext cx="2431144" cy="239485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2665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Lists pane: upload, view existing or perform actions (union, subtraction, </a:t>
            </a:r>
            <a:r>
              <a:rPr lang="en-US" sz="3600" dirty="0" err="1" smtClean="0"/>
              <a:t>etc</a:t>
            </a:r>
            <a:r>
              <a:rPr lang="en-US" sz="3600" dirty="0" smtClean="0"/>
              <a:t>)</a:t>
            </a:r>
            <a:endParaRPr lang="en-US" sz="3600" dirty="0"/>
          </a:p>
        </p:txBody>
      </p:sp>
      <p:sp>
        <p:nvSpPr>
          <p:cNvPr id="4" name="Slide Number Placeholder 3"/>
          <p:cNvSpPr>
            <a:spLocks noGrp="1"/>
          </p:cNvSpPr>
          <p:nvPr>
            <p:ph type="sldNum" sz="quarter" idx="12"/>
          </p:nvPr>
        </p:nvSpPr>
        <p:spPr/>
        <p:txBody>
          <a:bodyPr/>
          <a:lstStyle/>
          <a:p>
            <a:fld id="{0D9C8EEB-9AFD-5F42-AE9D-5C6E4E55AD15}" type="slidenum">
              <a:rPr lang="en-US" smtClean="0"/>
              <a:t>27</a:t>
            </a:fld>
            <a:endParaRPr lang="en-US"/>
          </a:p>
        </p:txBody>
      </p:sp>
      <p:pic>
        <p:nvPicPr>
          <p:cNvPr id="5" name="Picture 4" descr="Screen Shot 2014-08-28 at 3.58.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49" y="1646633"/>
            <a:ext cx="8134481" cy="4286081"/>
          </a:xfrm>
          <a:prstGeom prst="rect">
            <a:avLst/>
          </a:prstGeom>
          <a:ln>
            <a:solidFill>
              <a:srgbClr val="808080"/>
            </a:solidFill>
          </a:ln>
        </p:spPr>
      </p:pic>
    </p:spTree>
    <p:extLst>
      <p:ext uri="{BB962C8B-B14F-4D97-AF65-F5344CB8AC3E}">
        <p14:creationId xmlns:p14="http://schemas.microsoft.com/office/powerpoint/2010/main" val="6570339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28</a:t>
            </a:fld>
            <a:endParaRPr lang="en-US"/>
          </a:p>
        </p:txBody>
      </p:sp>
      <p:pic>
        <p:nvPicPr>
          <p:cNvPr id="5" name="Picture 4" descr="Screen Shot 2014-08-29 at 8.5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84225"/>
            <a:ext cx="3969419" cy="2155665"/>
          </a:xfrm>
          <a:prstGeom prst="rect">
            <a:avLst/>
          </a:prstGeom>
        </p:spPr>
      </p:pic>
      <p:pic>
        <p:nvPicPr>
          <p:cNvPr id="6" name="Picture 5" descr="Screen Shot 2014-08-29 at 8.56.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1" y="1942146"/>
            <a:ext cx="3956719" cy="2720245"/>
          </a:xfrm>
          <a:prstGeom prst="rect">
            <a:avLst/>
          </a:prstGeom>
        </p:spPr>
      </p:pic>
      <p:pic>
        <p:nvPicPr>
          <p:cNvPr id="7" name="Picture 6" descr="Screen Shot 2014-08-29 at 8.56.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1" y="4662391"/>
            <a:ext cx="3912268" cy="2128972"/>
          </a:xfrm>
          <a:prstGeom prst="rect">
            <a:avLst/>
          </a:prstGeom>
        </p:spPr>
      </p:pic>
      <p:sp>
        <p:nvSpPr>
          <p:cNvPr id="8" name="TextBox 7"/>
          <p:cNvSpPr txBox="1"/>
          <p:nvPr/>
        </p:nvSpPr>
        <p:spPr>
          <a:xfrm>
            <a:off x="4724400" y="579120"/>
            <a:ext cx="3807388" cy="5632310"/>
          </a:xfrm>
          <a:prstGeom prst="rect">
            <a:avLst/>
          </a:prstGeom>
          <a:noFill/>
        </p:spPr>
        <p:txBody>
          <a:bodyPr wrap="square" rtlCol="0">
            <a:spAutoFit/>
          </a:bodyPr>
          <a:lstStyle/>
          <a:p>
            <a:r>
              <a:rPr lang="en-US" sz="2400" dirty="0" smtClean="0"/>
              <a:t>List</a:t>
            </a:r>
          </a:p>
          <a:p>
            <a:pPr marL="342900" indent="-342900">
              <a:buFont typeface="Arial"/>
              <a:buChar char="•"/>
            </a:pPr>
            <a:r>
              <a:rPr lang="en-US" sz="2400" dirty="0" smtClean="0"/>
              <a:t>Add/remove columns</a:t>
            </a:r>
          </a:p>
          <a:p>
            <a:pPr marL="342900" indent="-342900">
              <a:buFont typeface="Arial"/>
              <a:buChar char="•"/>
            </a:pPr>
            <a:r>
              <a:rPr lang="en-US" sz="2400" dirty="0" smtClean="0"/>
              <a:t>Sort and filter</a:t>
            </a:r>
          </a:p>
          <a:p>
            <a:endParaRPr lang="en-US" sz="2400" dirty="0"/>
          </a:p>
          <a:p>
            <a:endParaRPr lang="en-US" sz="2400" dirty="0" smtClean="0"/>
          </a:p>
          <a:p>
            <a:r>
              <a:rPr lang="en-US" sz="2400" dirty="0" smtClean="0"/>
              <a:t>Enrichment Widgets</a:t>
            </a:r>
          </a:p>
          <a:p>
            <a:pPr marL="285750" indent="-285750">
              <a:buFont typeface="Arial"/>
              <a:buChar char="•"/>
            </a:pPr>
            <a:r>
              <a:rPr lang="en-US" sz="2400" dirty="0" smtClean="0"/>
              <a:t>Anatomy</a:t>
            </a:r>
          </a:p>
          <a:p>
            <a:pPr marL="285750" indent="-285750">
              <a:buFont typeface="Arial"/>
              <a:buChar char="•"/>
            </a:pPr>
            <a:r>
              <a:rPr lang="en-US" sz="2400" dirty="0" smtClean="0"/>
              <a:t>Mammalian Phenotype</a:t>
            </a:r>
          </a:p>
          <a:p>
            <a:pPr marL="285750" indent="-285750">
              <a:buFont typeface="Arial"/>
              <a:buChar char="•"/>
            </a:pPr>
            <a:r>
              <a:rPr lang="en-US" sz="2400" dirty="0" smtClean="0"/>
              <a:t>Gene Ontology</a:t>
            </a:r>
          </a:p>
          <a:p>
            <a:pPr marL="285750" indent="-285750">
              <a:buFont typeface="Arial"/>
              <a:buChar char="•"/>
            </a:pPr>
            <a:r>
              <a:rPr lang="en-US" sz="2400" dirty="0" smtClean="0"/>
              <a:t>Chromosome</a:t>
            </a:r>
            <a:endParaRPr lang="en-US" sz="2400" dirty="0"/>
          </a:p>
          <a:p>
            <a:endParaRPr lang="en-US" sz="2400" dirty="0" smtClean="0"/>
          </a:p>
          <a:p>
            <a:endParaRPr lang="en-US" sz="2400" dirty="0" smtClean="0"/>
          </a:p>
          <a:p>
            <a:endParaRPr lang="en-US" sz="2400" dirty="0"/>
          </a:p>
          <a:p>
            <a:r>
              <a:rPr lang="en-US" sz="2400" dirty="0" smtClean="0"/>
              <a:t>Templates</a:t>
            </a:r>
          </a:p>
          <a:p>
            <a:pPr marL="342900" indent="-342900">
              <a:buFont typeface="Arial"/>
              <a:buChar char="•"/>
            </a:pPr>
            <a:r>
              <a:rPr lang="en-US" sz="2400" dirty="0" smtClean="0"/>
              <a:t>Run queries from list</a:t>
            </a:r>
          </a:p>
        </p:txBody>
      </p:sp>
    </p:spTree>
    <p:extLst>
      <p:ext uri="{BB962C8B-B14F-4D97-AF65-F5344CB8AC3E}">
        <p14:creationId xmlns:p14="http://schemas.microsoft.com/office/powerpoint/2010/main" val="34133390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Computational and Batch Data Section Summary</a:t>
            </a:r>
            <a:endParaRPr lang="en-US" sz="3800" dirty="0"/>
          </a:p>
        </p:txBody>
      </p:sp>
      <p:sp>
        <p:nvSpPr>
          <p:cNvPr id="4" name="Slide Number Placeholder 3"/>
          <p:cNvSpPr>
            <a:spLocks noGrp="1"/>
          </p:cNvSpPr>
          <p:nvPr>
            <p:ph type="sldNum" sz="quarter" idx="12"/>
          </p:nvPr>
        </p:nvSpPr>
        <p:spPr/>
        <p:txBody>
          <a:bodyPr/>
          <a:lstStyle/>
          <a:p>
            <a:fld id="{0D9C8EEB-9AFD-5F42-AE9D-5C6E4E55AD15}" type="slidenum">
              <a:rPr lang="en-US" smtClean="0"/>
              <a:t>29</a:t>
            </a:fld>
            <a:endParaRPr lang="en-US"/>
          </a:p>
        </p:txBody>
      </p:sp>
      <p:sp>
        <p:nvSpPr>
          <p:cNvPr id="5" name="Content Placeholder 2"/>
          <p:cNvSpPr>
            <a:spLocks noGrp="1"/>
          </p:cNvSpPr>
          <p:nvPr>
            <p:ph idx="1"/>
          </p:nvPr>
        </p:nvSpPr>
        <p:spPr>
          <a:xfrm>
            <a:off x="457199" y="1868714"/>
            <a:ext cx="7628468" cy="4257449"/>
          </a:xfrm>
        </p:spPr>
        <p:txBody>
          <a:bodyPr/>
          <a:lstStyle/>
          <a:p>
            <a:r>
              <a:rPr lang="en-US" dirty="0" smtClean="0"/>
              <a:t>MGI generates daily and weekly tabular reports of data</a:t>
            </a:r>
          </a:p>
          <a:p>
            <a:r>
              <a:rPr lang="en-US" dirty="0" err="1" smtClean="0"/>
              <a:t>MouseMine</a:t>
            </a:r>
            <a:r>
              <a:rPr lang="en-US" dirty="0" smtClean="0"/>
              <a:t> allows straightforward, flexible batch-scale querying of MGI data</a:t>
            </a:r>
          </a:p>
          <a:p>
            <a:r>
              <a:rPr lang="en-US" dirty="0" err="1" smtClean="0"/>
              <a:t>MouseMine</a:t>
            </a:r>
            <a:r>
              <a:rPr lang="en-US" dirty="0" smtClean="0"/>
              <a:t> contains multiple useful list analysis tools</a:t>
            </a:r>
          </a:p>
          <a:p>
            <a:pPr lvl="1"/>
            <a:r>
              <a:rPr lang="en-US" dirty="0" smtClean="0"/>
              <a:t>enrichment analysis</a:t>
            </a:r>
          </a:p>
          <a:p>
            <a:pPr lvl="1"/>
            <a:r>
              <a:rPr lang="en-US" dirty="0" smtClean="0"/>
              <a:t>intersections with other MGI data</a:t>
            </a:r>
          </a:p>
          <a:p>
            <a:endParaRPr lang="en-US" dirty="0" smtClean="0"/>
          </a:p>
        </p:txBody>
      </p:sp>
    </p:spTree>
    <p:extLst>
      <p:ext uri="{BB962C8B-B14F-4D97-AF65-F5344CB8AC3E}">
        <p14:creationId xmlns:p14="http://schemas.microsoft.com/office/powerpoint/2010/main" val="34467648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Inbred laboratory mouse strains</a:t>
            </a:r>
            <a:endParaRPr lang="en-US" dirty="0"/>
          </a:p>
        </p:txBody>
      </p:sp>
      <p:pic>
        <p:nvPicPr>
          <p:cNvPr id="4" name="Content Placeholder 3" descr="WhiteMouse2.jp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844800" y="2407358"/>
            <a:ext cx="3472742" cy="2875282"/>
          </a:xfrm>
          <a:ln w="19050" cmpd="sng">
            <a:solidFill>
              <a:srgbClr val="BBC0AC"/>
            </a:solidFill>
          </a:ln>
        </p:spPr>
      </p:pic>
      <p:pic>
        <p:nvPicPr>
          <p:cNvPr id="5" name="Picture 4" descr="AgoutiMous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97974" y="1981124"/>
            <a:ext cx="868680" cy="708428"/>
          </a:xfrm>
          <a:prstGeom prst="rect">
            <a:avLst/>
          </a:prstGeom>
          <a:ln w="3175" cmpd="sng">
            <a:solidFill>
              <a:srgbClr val="BBC0AC"/>
            </a:solidFill>
          </a:ln>
        </p:spPr>
      </p:pic>
      <p:pic>
        <p:nvPicPr>
          <p:cNvPr id="7" name="Picture 6" descr="B6-SJLMous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181" y="2796381"/>
            <a:ext cx="868680" cy="710559"/>
          </a:xfrm>
          <a:prstGeom prst="rect">
            <a:avLst/>
          </a:prstGeom>
          <a:ln w="3175" cmpd="sng">
            <a:solidFill>
              <a:srgbClr val="BBC0AC"/>
            </a:solidFill>
          </a:ln>
        </p:spPr>
      </p:pic>
      <p:pic>
        <p:nvPicPr>
          <p:cNvPr id="8" name="Picture 7" descr="GoldenMous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97972" y="2796381"/>
            <a:ext cx="868680" cy="708428"/>
          </a:xfrm>
          <a:prstGeom prst="rect">
            <a:avLst/>
          </a:prstGeom>
          <a:ln w="3175" cmpd="sng">
            <a:solidFill>
              <a:srgbClr val="BBC0AC"/>
            </a:solidFill>
          </a:ln>
        </p:spPr>
      </p:pic>
      <p:pic>
        <p:nvPicPr>
          <p:cNvPr id="9" name="Picture 8" descr="BrindleMouse.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7181" y="3605621"/>
            <a:ext cx="868680" cy="712298"/>
          </a:xfrm>
          <a:prstGeom prst="rect">
            <a:avLst/>
          </a:prstGeom>
          <a:ln w="3175" cmpd="sng">
            <a:solidFill>
              <a:srgbClr val="BBC0AC"/>
            </a:solid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397972" y="3605621"/>
            <a:ext cx="868680" cy="712182"/>
          </a:xfrm>
          <a:prstGeom prst="rect">
            <a:avLst/>
          </a:prstGeom>
          <a:ln w="3175" cmpd="sng">
            <a:solidFill>
              <a:schemeClr val="bg2"/>
            </a:solidFill>
          </a:ln>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a:ext>
            </a:extLst>
          </a:blip>
          <a:srcRect t="-2511"/>
          <a:stretch/>
        </p:blipFill>
        <p:spPr>
          <a:xfrm>
            <a:off x="1397974" y="4415093"/>
            <a:ext cx="868680" cy="717607"/>
          </a:xfrm>
          <a:prstGeom prst="rect">
            <a:avLst/>
          </a:prstGeom>
          <a:ln w="3175" cmpd="sng">
            <a:solidFill>
              <a:schemeClr val="bg2"/>
            </a:solidFill>
          </a:ln>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6001" y="4415093"/>
            <a:ext cx="868680" cy="717607"/>
          </a:xfrm>
          <a:prstGeom prst="rect">
            <a:avLst/>
          </a:prstGeom>
          <a:ln w="3175" cmpd="sng">
            <a:solidFill>
              <a:schemeClr val="bg2"/>
            </a:solidFill>
          </a:ln>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46001" y="5225265"/>
            <a:ext cx="868680" cy="713232"/>
          </a:xfrm>
          <a:prstGeom prst="rect">
            <a:avLst/>
          </a:prstGeom>
          <a:ln w="3175" cmpd="sng">
            <a:solidFill>
              <a:schemeClr val="bg2"/>
            </a:solidFill>
          </a:ln>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397974" y="5225265"/>
            <a:ext cx="868678" cy="713232"/>
          </a:xfrm>
          <a:prstGeom prst="rect">
            <a:avLst/>
          </a:prstGeom>
          <a:ln w="3175" cmpd="sng">
            <a:solidFill>
              <a:srgbClr val="BBC0AC"/>
            </a:solidFill>
          </a:ln>
        </p:spPr>
      </p:pic>
      <p:sp>
        <p:nvSpPr>
          <p:cNvPr id="14" name="Content Placeholder 2"/>
          <p:cNvSpPr txBox="1">
            <a:spLocks/>
          </p:cNvSpPr>
          <p:nvPr/>
        </p:nvSpPr>
        <p:spPr>
          <a:xfrm>
            <a:off x="2589161" y="1821821"/>
            <a:ext cx="5637618" cy="469751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chemeClr val="tx1"/>
                </a:solidFill>
              </a:rPr>
              <a:t>Laboratory mice are typically fully inbred</a:t>
            </a:r>
          </a:p>
          <a:p>
            <a:pPr lvl="1"/>
            <a:r>
              <a:rPr lang="en-US" dirty="0" smtClean="0">
                <a:solidFill>
                  <a:schemeClr val="tx1"/>
                </a:solidFill>
              </a:rPr>
              <a:t>all animals are genetically identical within a strain</a:t>
            </a:r>
          </a:p>
          <a:p>
            <a:pPr lvl="1"/>
            <a:r>
              <a:rPr lang="en-US" dirty="0">
                <a:solidFill>
                  <a:schemeClr val="tx1"/>
                </a:solidFill>
              </a:rPr>
              <a:t>experimental consistency and </a:t>
            </a:r>
            <a:r>
              <a:rPr lang="en-US" dirty="0" smtClean="0">
                <a:solidFill>
                  <a:schemeClr val="tx1"/>
                </a:solidFill>
              </a:rPr>
              <a:t>reproducibility</a:t>
            </a:r>
          </a:p>
          <a:p>
            <a:pPr lvl="1"/>
            <a:r>
              <a:rPr lang="en-US" dirty="0" smtClean="0">
                <a:solidFill>
                  <a:schemeClr val="tx1"/>
                </a:solidFill>
              </a:rPr>
              <a:t>differences between strains</a:t>
            </a:r>
          </a:p>
          <a:p>
            <a:pPr lvl="1"/>
            <a:r>
              <a:rPr lang="en-US" dirty="0" smtClean="0">
                <a:solidFill>
                  <a:schemeClr val="tx1"/>
                </a:solidFill>
              </a:rPr>
              <a:t>comparing strains allows study of genetically influenced traits</a:t>
            </a:r>
          </a:p>
          <a:p>
            <a:r>
              <a:rPr lang="en-US" dirty="0" smtClean="0">
                <a:solidFill>
                  <a:schemeClr val="tx1"/>
                </a:solidFill>
              </a:rPr>
              <a:t>Individual genes can also be studied using spontaneous mutations or targeted alleles</a:t>
            </a:r>
          </a:p>
          <a:p>
            <a:pPr lvl="1"/>
            <a:r>
              <a:rPr lang="en-US" dirty="0" smtClean="0">
                <a:solidFill>
                  <a:schemeClr val="tx1"/>
                </a:solidFill>
              </a:rPr>
              <a:t>MGI </a:t>
            </a:r>
            <a:r>
              <a:rPr lang="en-US" dirty="0">
                <a:solidFill>
                  <a:schemeClr val="tx1"/>
                </a:solidFill>
              </a:rPr>
              <a:t>currently lists </a:t>
            </a:r>
            <a:r>
              <a:rPr lang="en-US" dirty="0" smtClean="0">
                <a:solidFill>
                  <a:schemeClr val="tx1"/>
                </a:solidFill>
              </a:rPr>
              <a:t>over 39,000 mutant alleles that have been described in mice</a:t>
            </a:r>
            <a:endParaRPr lang="en-US" dirty="0" smtClean="0"/>
          </a:p>
        </p:txBody>
      </p:sp>
      <p:sp>
        <p:nvSpPr>
          <p:cNvPr id="10" name="Slide Number Placeholder 9"/>
          <p:cNvSpPr>
            <a:spLocks noGrp="1"/>
          </p:cNvSpPr>
          <p:nvPr>
            <p:ph type="sldNum" sz="quarter" idx="12"/>
          </p:nvPr>
        </p:nvSpPr>
        <p:spPr/>
        <p:txBody>
          <a:bodyPr/>
          <a:lstStyle/>
          <a:p>
            <a:fld id="{0D9C8EEB-9AFD-5F42-AE9D-5C6E4E55AD15}" type="slidenum">
              <a:rPr lang="en-US" smtClean="0"/>
              <a:t>3</a:t>
            </a:fld>
            <a:endParaRPr lang="en-US"/>
          </a:p>
        </p:txBody>
      </p:sp>
    </p:spTree>
    <p:extLst>
      <p:ext uri="{BB962C8B-B14F-4D97-AF65-F5344CB8AC3E}">
        <p14:creationId xmlns:p14="http://schemas.microsoft.com/office/powerpoint/2010/main" val="336278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
                                        </p:tgtEl>
                                      </p:cBhvr>
                                      <p:by x="25000" y="25000"/>
                                    </p:animScale>
                                  </p:childTnLst>
                                </p:cTn>
                              </p:par>
                            </p:childTnLst>
                          </p:cTn>
                        </p:par>
                        <p:par>
                          <p:cTn id="7" fill="hold">
                            <p:stCondLst>
                              <p:cond delay="1000"/>
                            </p:stCondLst>
                            <p:childTnLst>
                              <p:par>
                                <p:cTn id="8" presetID="0" presetClass="path" presetSubtype="0" accel="50000" decel="50000" fill="hold" nodeType="afterEffect">
                                  <p:stCondLst>
                                    <p:cond delay="0"/>
                                  </p:stCondLst>
                                  <p:childTnLst>
                                    <p:animMotion origin="layout" path="M -1.66667E-6 0.00138 L -0.4033 -0.21945 " pathEditMode="relative" rAng="0" ptsTypes="AA">
                                      <p:cBhvr>
                                        <p:cTn id="9" dur="1000" fill="hold"/>
                                        <p:tgtEl>
                                          <p:spTgt spid="4"/>
                                        </p:tgtEl>
                                        <p:attrNameLst>
                                          <p:attrName>ppt_x</p:attrName>
                                          <p:attrName>ppt_y</p:attrName>
                                        </p:attrNameLst>
                                      </p:cBhvr>
                                      <p:rCtr x="-20174" y="-11042"/>
                                    </p:animMotion>
                                  </p:childTnLst>
                                </p:cTn>
                              </p:par>
                            </p:childTnLst>
                          </p:cTn>
                        </p:par>
                        <p:par>
                          <p:cTn id="10" fill="hold">
                            <p:stCondLst>
                              <p:cond delay="2000"/>
                            </p:stCondLst>
                            <p:childTnLst>
                              <p:par>
                                <p:cTn id="11" presetID="1" presetClass="entr" presetSubtype="0" fill="hold" nodeType="afterEffect">
                                  <p:stCondLst>
                                    <p:cond delay="2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2200"/>
                            </p:stCondLst>
                            <p:childTnLst>
                              <p:par>
                                <p:cTn id="14" presetID="1" presetClass="entr" presetSubtype="0" fill="hold" nodeType="afterEffect">
                                  <p:stCondLst>
                                    <p:cond delay="2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400"/>
                            </p:stCondLst>
                            <p:childTnLst>
                              <p:par>
                                <p:cTn id="17" presetID="1" presetClass="entr" presetSubtype="0" fill="hold" nodeType="afterEffect">
                                  <p:stCondLst>
                                    <p:cond delay="2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600"/>
                            </p:stCondLst>
                            <p:childTnLst>
                              <p:par>
                                <p:cTn id="20" presetID="1" presetClass="entr" presetSubtype="0" fill="hold" nodeType="afterEffect">
                                  <p:stCondLst>
                                    <p:cond delay="2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800"/>
                            </p:stCondLst>
                            <p:childTnLst>
                              <p:par>
                                <p:cTn id="23" presetID="1" presetClass="entr" presetSubtype="0" fill="hold" nodeType="afterEffect">
                                  <p:stCondLst>
                                    <p:cond delay="2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2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3200"/>
                            </p:stCondLst>
                            <p:childTnLst>
                              <p:par>
                                <p:cTn id="29" presetID="1" presetClass="entr" presetSubtype="0" fill="hold" nodeType="afterEffect">
                                  <p:stCondLst>
                                    <p:cond delay="2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3400"/>
                            </p:stCondLst>
                            <p:childTnLst>
                              <p:par>
                                <p:cTn id="32" presetID="1" presetClass="entr" presetSubtype="0" fill="hold" nodeType="afterEffect">
                                  <p:stCondLst>
                                    <p:cond delay="200"/>
                                  </p:stCondLst>
                                  <p:childTnLst>
                                    <p:set>
                                      <p:cBhvr>
                                        <p:cTn id="33" dur="1" fill="hold">
                                          <p:stCondLst>
                                            <p:cond delay="0"/>
                                          </p:stCondLst>
                                        </p:cTn>
                                        <p:tgtEl>
                                          <p:spTgt spid="3"/>
                                        </p:tgtEl>
                                        <p:attrNameLst>
                                          <p:attrName>style.visibility</p:attrName>
                                        </p:attrNameLst>
                                      </p:cBhvr>
                                      <p:to>
                                        <p:strVal val="visible"/>
                                      </p:to>
                                    </p:set>
                                  </p:childTnLst>
                                </p:cTn>
                              </p:par>
                            </p:childTnLst>
                          </p:cTn>
                        </p:par>
                        <p:par>
                          <p:cTn id="34" fill="hold">
                            <p:stCondLst>
                              <p:cond delay="3600"/>
                            </p:stCondLst>
                            <p:childTnLst>
                              <p:par>
                                <p:cTn id="35" presetID="1" presetClass="entr" presetSubtype="0" fill="hold" nodeType="afterEffect">
                                  <p:stCondLst>
                                    <p:cond delay="200"/>
                                  </p:stCondLst>
                                  <p:childTnLst>
                                    <p:set>
                                      <p:cBhvr>
                                        <p:cTn id="36" dur="1" fill="hold">
                                          <p:stCondLst>
                                            <p:cond delay="0"/>
                                          </p:stCondLst>
                                        </p:cTn>
                                        <p:tgtEl>
                                          <p:spTgt spid="6"/>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anim calcmode="lin" valueType="num">
                                      <p:cBhvr additive="base">
                                        <p:cTn id="4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 calcmode="lin" valueType="num">
                                      <p:cBhvr additive="base">
                                        <p:cTn id="4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xEl>
                                              <p:pRg st="3" end="3"/>
                                            </p:txEl>
                                          </p:spTgt>
                                        </p:tgtEl>
                                        <p:attrNameLst>
                                          <p:attrName>style.visibility</p:attrName>
                                        </p:attrNameLst>
                                      </p:cBhvr>
                                      <p:to>
                                        <p:strVal val="visible"/>
                                      </p:to>
                                    </p:set>
                                    <p:anim calcmode="lin" valueType="num">
                                      <p:cBhvr additive="base">
                                        <p:cTn id="5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xEl>
                                              <p:pRg st="4" end="4"/>
                                            </p:txEl>
                                          </p:spTgt>
                                        </p:tgtEl>
                                        <p:attrNameLst>
                                          <p:attrName>style.visibility</p:attrName>
                                        </p:attrNameLst>
                                      </p:cBhvr>
                                      <p:to>
                                        <p:strVal val="visible"/>
                                      </p:to>
                                    </p:set>
                                    <p:anim calcmode="lin" valueType="num">
                                      <p:cBhvr additive="base">
                                        <p:cTn id="5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xEl>
                                              <p:pRg st="5" end="5"/>
                                            </p:txEl>
                                          </p:spTgt>
                                        </p:tgtEl>
                                        <p:attrNameLst>
                                          <p:attrName>style.visibility</p:attrName>
                                        </p:attrNameLst>
                                      </p:cBhvr>
                                      <p:to>
                                        <p:strVal val="visible"/>
                                      </p:to>
                                    </p:set>
                                    <p:anim calcmode="lin" valueType="num">
                                      <p:cBhvr additive="base">
                                        <p:cTn id="6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xEl>
                                              <p:pRg st="6" end="6"/>
                                            </p:txEl>
                                          </p:spTgt>
                                        </p:tgtEl>
                                        <p:attrNameLst>
                                          <p:attrName>style.visibility</p:attrName>
                                        </p:attrNameLst>
                                      </p:cBhvr>
                                      <p:to>
                                        <p:strVal val="visible"/>
                                      </p:to>
                                    </p:set>
                                    <p:anim calcmode="lin" valueType="num">
                                      <p:cBhvr additive="base">
                                        <p:cTn id="67"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genetic research and translation</a:t>
            </a:r>
            <a:endParaRPr lang="en-US" dirty="0"/>
          </a:p>
        </p:txBody>
      </p:sp>
      <p:pic>
        <p:nvPicPr>
          <p:cNvPr id="4" name="Picture 3"/>
          <p:cNvPicPr>
            <a:picLocks noChangeAspect="1"/>
          </p:cNvPicPr>
          <p:nvPr/>
        </p:nvPicPr>
        <p:blipFill>
          <a:blip r:embed="rId3"/>
          <a:stretch>
            <a:fillRect/>
          </a:stretch>
        </p:blipFill>
        <p:spPr>
          <a:xfrm>
            <a:off x="427416" y="1780209"/>
            <a:ext cx="3955965" cy="3053314"/>
          </a:xfrm>
          <a:prstGeom prst="rect">
            <a:avLst/>
          </a:prstGeom>
        </p:spPr>
      </p:pic>
      <p:pic>
        <p:nvPicPr>
          <p:cNvPr id="7" name="Picture 6"/>
          <p:cNvPicPr>
            <a:picLocks noChangeAspect="1"/>
          </p:cNvPicPr>
          <p:nvPr/>
        </p:nvPicPr>
        <p:blipFill>
          <a:blip r:embed="rId4"/>
          <a:stretch>
            <a:fillRect/>
          </a:stretch>
        </p:blipFill>
        <p:spPr>
          <a:xfrm>
            <a:off x="5325079" y="1963379"/>
            <a:ext cx="3527450" cy="2348539"/>
          </a:xfrm>
          <a:prstGeom prst="rect">
            <a:avLst/>
          </a:prstGeom>
        </p:spPr>
      </p:pic>
      <p:pic>
        <p:nvPicPr>
          <p:cNvPr id="6" name="Picture 5"/>
          <p:cNvPicPr>
            <a:picLocks noChangeAspect="1"/>
          </p:cNvPicPr>
          <p:nvPr/>
        </p:nvPicPr>
        <p:blipFill rotWithShape="1">
          <a:blip r:embed="rId5"/>
          <a:srcRect l="7280" r="11452" b="54666"/>
          <a:stretch/>
        </p:blipFill>
        <p:spPr>
          <a:xfrm>
            <a:off x="3309988" y="3306848"/>
            <a:ext cx="3655588" cy="1459318"/>
          </a:xfrm>
          <a:prstGeom prst="rect">
            <a:avLst/>
          </a:prstGeom>
        </p:spPr>
      </p:pic>
      <p:pic>
        <p:nvPicPr>
          <p:cNvPr id="5" name="Picture 4"/>
          <p:cNvPicPr>
            <a:picLocks noChangeAspect="1"/>
          </p:cNvPicPr>
          <p:nvPr/>
        </p:nvPicPr>
        <p:blipFill>
          <a:blip r:embed="rId6"/>
          <a:stretch>
            <a:fillRect/>
          </a:stretch>
        </p:blipFill>
        <p:spPr>
          <a:xfrm>
            <a:off x="1563041" y="4660774"/>
            <a:ext cx="4572000" cy="1778000"/>
          </a:xfrm>
          <a:prstGeom prst="rect">
            <a:avLst/>
          </a:prstGeom>
        </p:spPr>
      </p:pic>
      <p:pic>
        <p:nvPicPr>
          <p:cNvPr id="8" name="Picture 7"/>
          <p:cNvPicPr>
            <a:picLocks noChangeAspect="1"/>
          </p:cNvPicPr>
          <p:nvPr/>
        </p:nvPicPr>
        <p:blipFill>
          <a:blip r:embed="rId7"/>
          <a:stretch>
            <a:fillRect/>
          </a:stretch>
        </p:blipFill>
        <p:spPr>
          <a:xfrm>
            <a:off x="6568120" y="4737944"/>
            <a:ext cx="1556845" cy="1700830"/>
          </a:xfrm>
          <a:prstGeom prst="rect">
            <a:avLst/>
          </a:prstGeom>
        </p:spPr>
      </p:pic>
      <p:pic>
        <p:nvPicPr>
          <p:cNvPr id="9" name="Picture 8"/>
          <p:cNvPicPr>
            <a:picLocks noChangeAspect="1"/>
          </p:cNvPicPr>
          <p:nvPr/>
        </p:nvPicPr>
        <p:blipFill rotWithShape="1">
          <a:blip r:embed="rId8"/>
          <a:srcRect l="20545"/>
          <a:stretch/>
        </p:blipFill>
        <p:spPr>
          <a:xfrm>
            <a:off x="150209" y="4737944"/>
            <a:ext cx="2264041" cy="1910019"/>
          </a:xfrm>
          <a:prstGeom prst="rect">
            <a:avLst/>
          </a:prstGeom>
        </p:spPr>
      </p:pic>
      <p:sp>
        <p:nvSpPr>
          <p:cNvPr id="3" name="Slide Number Placeholder 2"/>
          <p:cNvSpPr>
            <a:spLocks noGrp="1"/>
          </p:cNvSpPr>
          <p:nvPr>
            <p:ph type="sldNum" sz="quarter" idx="12"/>
          </p:nvPr>
        </p:nvSpPr>
        <p:spPr/>
        <p:txBody>
          <a:bodyPr/>
          <a:lstStyle/>
          <a:p>
            <a:fld id="{0D9C8EEB-9AFD-5F42-AE9D-5C6E4E55AD15}" type="slidenum">
              <a:rPr lang="en-US" smtClean="0"/>
              <a:t>30</a:t>
            </a:fld>
            <a:endParaRPr lang="en-US"/>
          </a:p>
        </p:txBody>
      </p:sp>
    </p:spTree>
    <p:extLst>
      <p:ext uri="{BB962C8B-B14F-4D97-AF65-F5344CB8AC3E}">
        <p14:creationId xmlns:p14="http://schemas.microsoft.com/office/powerpoint/2010/main" val="4248979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D9C8EEB-9AFD-5F42-AE9D-5C6E4E55AD15}" type="slidenum">
              <a:rPr lang="en-US" smtClean="0"/>
              <a:t>31</a:t>
            </a:fld>
            <a:endParaRPr lang="en-US"/>
          </a:p>
        </p:txBody>
      </p:sp>
      <p:pic>
        <p:nvPicPr>
          <p:cNvPr id="5" name="Picture 4" descr="Screen Shot 2014-05-01 at 4.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85" y="141511"/>
            <a:ext cx="3045450" cy="5210847"/>
          </a:xfrm>
          <a:prstGeom prst="rect">
            <a:avLst/>
          </a:prstGeom>
          <a:ln w="12700">
            <a:solidFill>
              <a:schemeClr val="tx1">
                <a:lumMod val="50000"/>
                <a:lumOff val="50000"/>
              </a:schemeClr>
            </a:solidFill>
          </a:ln>
        </p:spPr>
      </p:pic>
      <p:sp>
        <p:nvSpPr>
          <p:cNvPr id="6" name="Rectangle 5"/>
          <p:cNvSpPr/>
          <p:nvPr/>
        </p:nvSpPr>
        <p:spPr>
          <a:xfrm>
            <a:off x="176192" y="1387868"/>
            <a:ext cx="2965882" cy="361910"/>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4-05-01 at 11.22.26 PM.png"/>
          <p:cNvPicPr>
            <a:picLocks noChangeAspect="1"/>
          </p:cNvPicPr>
          <p:nvPr/>
        </p:nvPicPr>
        <p:blipFill rotWithShape="1">
          <a:blip r:embed="rId3">
            <a:extLst>
              <a:ext uri="{28A0092B-C50C-407E-A947-70E740481C1C}">
                <a14:useLocalDpi xmlns:a14="http://schemas.microsoft.com/office/drawing/2010/main" val="0"/>
              </a:ext>
            </a:extLst>
          </a:blip>
          <a:srcRect b="1519"/>
          <a:stretch/>
        </p:blipFill>
        <p:spPr>
          <a:xfrm>
            <a:off x="3311012" y="141110"/>
            <a:ext cx="5653340" cy="6646334"/>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2433619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D9C8EEB-9AFD-5F42-AE9D-5C6E4E55AD15}" type="slidenum">
              <a:rPr lang="en-US" smtClean="0"/>
              <a:t>32</a:t>
            </a:fld>
            <a:endParaRPr lang="en-US"/>
          </a:p>
        </p:txBody>
      </p:sp>
      <p:sp>
        <p:nvSpPr>
          <p:cNvPr id="2" name="Title 1"/>
          <p:cNvSpPr>
            <a:spLocks noGrp="1"/>
          </p:cNvSpPr>
          <p:nvPr>
            <p:ph type="title"/>
          </p:nvPr>
        </p:nvSpPr>
        <p:spPr/>
        <p:txBody>
          <a:bodyPr/>
          <a:lstStyle/>
          <a:p>
            <a:r>
              <a:rPr lang="en-US" sz="3200" dirty="0" smtClean="0"/>
              <a:t>Visual display of associated phenotype and disease results</a:t>
            </a:r>
            <a:endParaRPr lang="en-US" sz="3200" dirty="0"/>
          </a:p>
        </p:txBody>
      </p:sp>
      <p:pic>
        <p:nvPicPr>
          <p:cNvPr id="5" name="Picture 4" descr="Screen Shot 2014-05-02 at 12.4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57" y="1555443"/>
            <a:ext cx="8537222" cy="5217191"/>
          </a:xfrm>
          <a:prstGeom prst="rect">
            <a:avLst/>
          </a:prstGeom>
        </p:spPr>
      </p:pic>
      <p:grpSp>
        <p:nvGrpSpPr>
          <p:cNvPr id="9" name="Group 8"/>
          <p:cNvGrpSpPr/>
          <p:nvPr/>
        </p:nvGrpSpPr>
        <p:grpSpPr>
          <a:xfrm>
            <a:off x="2779889" y="2850444"/>
            <a:ext cx="3556000" cy="3912783"/>
            <a:chOff x="2779889" y="2850444"/>
            <a:chExt cx="3556000" cy="3912783"/>
          </a:xfrm>
        </p:grpSpPr>
        <p:sp>
          <p:nvSpPr>
            <p:cNvPr id="6" name="Rectangle 5"/>
            <p:cNvSpPr/>
            <p:nvPr/>
          </p:nvSpPr>
          <p:spPr>
            <a:xfrm>
              <a:off x="2779889" y="2850444"/>
              <a:ext cx="3556000" cy="3912783"/>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79889" y="2850444"/>
              <a:ext cx="3556000" cy="9313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906888" y="2850444"/>
              <a:ext cx="2784386" cy="830997"/>
            </a:xfrm>
            <a:prstGeom prst="rect">
              <a:avLst/>
            </a:prstGeom>
            <a:noFill/>
          </p:spPr>
          <p:txBody>
            <a:bodyPr wrap="none" rtlCol="0">
              <a:spAutoFit/>
            </a:bodyPr>
            <a:lstStyle/>
            <a:p>
              <a:r>
                <a:rPr lang="en-US" sz="2400" dirty="0" smtClean="0">
                  <a:solidFill>
                    <a:schemeClr val="bg1"/>
                  </a:solidFill>
                </a:rPr>
                <a:t>Mammalian (mouse) </a:t>
              </a:r>
            </a:p>
            <a:p>
              <a:r>
                <a:rPr lang="en-US" sz="2400" dirty="0" smtClean="0">
                  <a:solidFill>
                    <a:schemeClr val="bg1"/>
                  </a:solidFill>
                </a:rPr>
                <a:t>Phenotypes</a:t>
              </a:r>
              <a:endParaRPr lang="en-US" sz="2400" dirty="0">
                <a:solidFill>
                  <a:schemeClr val="bg1"/>
                </a:solidFill>
              </a:endParaRPr>
            </a:p>
          </p:txBody>
        </p:sp>
      </p:grpSp>
      <p:grpSp>
        <p:nvGrpSpPr>
          <p:cNvPr id="11" name="Group 10"/>
          <p:cNvGrpSpPr/>
          <p:nvPr/>
        </p:nvGrpSpPr>
        <p:grpSpPr>
          <a:xfrm>
            <a:off x="6279439" y="2831952"/>
            <a:ext cx="2525895" cy="3928452"/>
            <a:chOff x="6183489" y="2679552"/>
            <a:chExt cx="3556000" cy="3928452"/>
          </a:xfrm>
        </p:grpSpPr>
        <p:sp>
          <p:nvSpPr>
            <p:cNvPr id="12" name="Rectangle 11"/>
            <p:cNvSpPr/>
            <p:nvPr/>
          </p:nvSpPr>
          <p:spPr>
            <a:xfrm>
              <a:off x="6183489" y="2695221"/>
              <a:ext cx="3556000" cy="3912783"/>
            </a:xfrm>
            <a:prstGeom prst="rect">
              <a:avLst/>
            </a:prstGeom>
            <a:noFill/>
            <a:ln w="38100">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83489" y="2679552"/>
              <a:ext cx="3556000" cy="931334"/>
            </a:xfrm>
            <a:prstGeom prst="rect">
              <a:avLst/>
            </a:prstGeom>
            <a:solidFill>
              <a:srgbClr val="FE9835"/>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183497" y="2713714"/>
              <a:ext cx="3555992" cy="830997"/>
            </a:xfrm>
            <a:prstGeom prst="rect">
              <a:avLst/>
            </a:prstGeom>
            <a:solidFill>
              <a:schemeClr val="accent6"/>
            </a:solidFill>
          </p:spPr>
          <p:txBody>
            <a:bodyPr wrap="square" rtlCol="0">
              <a:spAutoFit/>
            </a:bodyPr>
            <a:lstStyle/>
            <a:p>
              <a:r>
                <a:rPr lang="en-US" sz="2400" dirty="0" smtClean="0">
                  <a:solidFill>
                    <a:srgbClr val="F8F8F8"/>
                  </a:solidFill>
                </a:rPr>
                <a:t>Human disease</a:t>
              </a:r>
              <a:br>
                <a:rPr lang="en-US" sz="2400" dirty="0" smtClean="0">
                  <a:solidFill>
                    <a:srgbClr val="F8F8F8"/>
                  </a:solidFill>
                </a:rPr>
              </a:br>
              <a:r>
                <a:rPr lang="en-US" sz="2400" dirty="0" smtClean="0">
                  <a:solidFill>
                    <a:srgbClr val="F8F8F8"/>
                  </a:solidFill>
                </a:rPr>
                <a:t>(OMIM)</a:t>
              </a:r>
              <a:endParaRPr lang="en-US" sz="2400" dirty="0">
                <a:solidFill>
                  <a:srgbClr val="F8F8F8"/>
                </a:solidFill>
              </a:endParaRPr>
            </a:p>
          </p:txBody>
        </p:sp>
      </p:grpSp>
    </p:spTree>
    <p:extLst>
      <p:ext uri="{BB962C8B-B14F-4D97-AF65-F5344CB8AC3E}">
        <p14:creationId xmlns:p14="http://schemas.microsoft.com/office/powerpoint/2010/main" val="2994083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5-02 at 1.13.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42" y="1566334"/>
            <a:ext cx="8960458" cy="5235222"/>
          </a:xfrm>
          <a:prstGeom prst="rect">
            <a:avLst/>
          </a:prstGeom>
          <a:ln w="12700">
            <a:solidFill>
              <a:schemeClr val="tx1">
                <a:lumMod val="50000"/>
                <a:lumOff val="50000"/>
              </a:schemeClr>
            </a:solidFill>
          </a:ln>
        </p:spPr>
      </p:pic>
      <p:sp>
        <p:nvSpPr>
          <p:cNvPr id="2" name="Title 1"/>
          <p:cNvSpPr>
            <a:spLocks noGrp="1"/>
          </p:cNvSpPr>
          <p:nvPr>
            <p:ph type="title"/>
          </p:nvPr>
        </p:nvSpPr>
        <p:spPr>
          <a:xfrm>
            <a:off x="183543" y="273684"/>
            <a:ext cx="6829679" cy="1143000"/>
          </a:xfrm>
        </p:spPr>
        <p:txBody>
          <a:bodyPr/>
          <a:lstStyle/>
          <a:p>
            <a:r>
              <a:rPr lang="en-US" dirty="0" smtClean="0"/>
              <a:t>Click to drill-down for more precise MP and allele IDs</a:t>
            </a:r>
            <a:endParaRPr lang="en-US" dirty="0"/>
          </a:p>
        </p:txBody>
      </p:sp>
      <p:pic>
        <p:nvPicPr>
          <p:cNvPr id="7" name="Picture 6" descr="Screen Shot 2014-05-02 at 1.18.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49" y="698502"/>
            <a:ext cx="5408353" cy="3112134"/>
          </a:xfrm>
          <a:prstGeom prst="rect">
            <a:avLst/>
          </a:prstGeom>
          <a:ln w="12700">
            <a:solidFill>
              <a:schemeClr val="tx1">
                <a:lumMod val="50000"/>
                <a:lumOff val="50000"/>
              </a:schemeClr>
            </a:solidFill>
          </a:ln>
        </p:spPr>
      </p:pic>
      <p:sp>
        <p:nvSpPr>
          <p:cNvPr id="12" name="Rectangle 11"/>
          <p:cNvSpPr/>
          <p:nvPr/>
        </p:nvSpPr>
        <p:spPr>
          <a:xfrm>
            <a:off x="5352812" y="3951111"/>
            <a:ext cx="489185" cy="442147"/>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374933" y="4263436"/>
            <a:ext cx="489185" cy="442147"/>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creen Shot 2014-05-02 at 1.17.5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96" y="176923"/>
            <a:ext cx="6446387" cy="5749746"/>
          </a:xfrm>
          <a:prstGeom prst="rect">
            <a:avLst/>
          </a:prstGeom>
          <a:ln w="12700">
            <a:solidFill>
              <a:schemeClr val="tx1">
                <a:lumMod val="50000"/>
                <a:lumOff val="50000"/>
              </a:schemeClr>
            </a:solidFill>
          </a:ln>
        </p:spPr>
      </p:pic>
    </p:spTree>
    <p:extLst>
      <p:ext uri="{BB962C8B-B14F-4D97-AF65-F5344CB8AC3E}">
        <p14:creationId xmlns:p14="http://schemas.microsoft.com/office/powerpoint/2010/main" val="1078429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mph" presetSubtype="0" nodeType="withEffect">
                                  <p:stCondLst>
                                    <p:cond delay="0"/>
                                  </p:stCondLst>
                                  <p:endCondLst>
                                    <p:cond evt="onNext" delay="0">
                                      <p:tgtEl>
                                        <p:sldTgt/>
                                      </p:tgtEl>
                                    </p:cond>
                                  </p:end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0"/>
                            </p:stCondLst>
                            <p:childTnLst>
                              <p:par>
                                <p:cTn id="25" presetID="9" presetClass="emph" presetSubtype="0" nodeType="afterEffect">
                                  <p:stCondLst>
                                    <p:cond delay="0"/>
                                  </p:stCondLst>
                                  <p:endCondLst>
                                    <p:cond evt="onNext" delay="0">
                                      <p:tgtEl>
                                        <p:sldTgt/>
                                      </p:tgtEl>
                                    </p:cond>
                                  </p:endCondLst>
                                  <p:childTnLst>
                                    <p:set>
                                      <p:cBhvr rctx="PPT">
                                        <p:cTn id="26" dur="indefinite"/>
                                        <p:tgtEl>
                                          <p:spTgt spid="6"/>
                                        </p:tgtEl>
                                        <p:attrNameLst>
                                          <p:attrName>style.opacity</p:attrName>
                                        </p:attrNameLst>
                                      </p:cBhvr>
                                      <p:to>
                                        <p:strVal val="0.5"/>
                                      </p:to>
                                    </p:set>
                                    <p:animEffect filter="image" prLst="opacity: 0.5">
                                      <p:cBhvr rctx="IE">
                                        <p:cTn id="27" dur="indefinite"/>
                                        <p:tgtEl>
                                          <p:spTgt spid="6"/>
                                        </p:tgtEl>
                                      </p:cBhvr>
                                    </p:animEffect>
                                  </p:childTnLst>
                                </p:cTn>
                              </p:par>
                            </p:childTnLst>
                          </p:cTn>
                        </p:par>
                        <p:par>
                          <p:cTn id="28" fill="hold">
                            <p:stCondLst>
                              <p:cond delay="0"/>
                            </p:stCondLst>
                            <p:childTnLst>
                              <p:par>
                                <p:cTn id="29" presetID="9"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84"/>
            <a:ext cx="4782614" cy="1143000"/>
          </a:xfrm>
        </p:spPr>
        <p:txBody>
          <a:bodyPr/>
          <a:lstStyle/>
          <a:p>
            <a:r>
              <a:rPr lang="en-US" dirty="0" smtClean="0"/>
              <a:t>Click right side to view disease</a:t>
            </a:r>
            <a:endParaRPr lang="en-US" dirty="0"/>
          </a:p>
        </p:txBody>
      </p:sp>
      <p:pic>
        <p:nvPicPr>
          <p:cNvPr id="4" name="Picture 3" descr="Screen Shot 2014-05-02 at 1.34.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642" y="1048151"/>
            <a:ext cx="3251200" cy="5638800"/>
          </a:xfrm>
          <a:prstGeom prst="rect">
            <a:avLst/>
          </a:prstGeom>
          <a:ln w="12700">
            <a:solidFill>
              <a:schemeClr val="tx1">
                <a:lumMod val="50000"/>
                <a:lumOff val="50000"/>
              </a:schemeClr>
            </a:solidFill>
          </a:ln>
        </p:spPr>
      </p:pic>
      <p:pic>
        <p:nvPicPr>
          <p:cNvPr id="5" name="Picture 4" descr="Screen Shot 2014-05-02 at 1.34.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813" y="3473851"/>
            <a:ext cx="3556000" cy="3213100"/>
          </a:xfrm>
          <a:prstGeom prst="rect">
            <a:avLst/>
          </a:prstGeom>
          <a:ln w="12700">
            <a:solidFill>
              <a:schemeClr val="tx1">
                <a:lumMod val="50000"/>
                <a:lumOff val="50000"/>
              </a:schemeClr>
            </a:solidFill>
          </a:ln>
        </p:spPr>
      </p:pic>
      <p:pic>
        <p:nvPicPr>
          <p:cNvPr id="7" name="Picture 6" descr="Screen Shot 2014-05-02 at 1.37.4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473129"/>
            <a:ext cx="4485150" cy="4866619"/>
          </a:xfrm>
          <a:prstGeom prst="rect">
            <a:avLst/>
          </a:prstGeom>
          <a:ln w="12700">
            <a:solidFill>
              <a:schemeClr val="tx1">
                <a:lumMod val="50000"/>
                <a:lumOff val="50000"/>
              </a:schemeClr>
            </a:solidFill>
          </a:ln>
        </p:spPr>
      </p:pic>
      <p:sp>
        <p:nvSpPr>
          <p:cNvPr id="9" name="Rectangle 8"/>
          <p:cNvSpPr/>
          <p:nvPr/>
        </p:nvSpPr>
        <p:spPr>
          <a:xfrm>
            <a:off x="5382309" y="3787020"/>
            <a:ext cx="489185" cy="442147"/>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D9C8EEB-9AFD-5F42-AE9D-5C6E4E55AD15}" type="slidenum">
              <a:rPr lang="en-US" smtClean="0"/>
              <a:t>34</a:t>
            </a:fld>
            <a:endParaRPr lang="en-US"/>
          </a:p>
        </p:txBody>
      </p:sp>
    </p:spTree>
    <p:extLst>
      <p:ext uri="{BB962C8B-B14F-4D97-AF65-F5344CB8AC3E}">
        <p14:creationId xmlns:p14="http://schemas.microsoft.com/office/powerpoint/2010/main" val="2741615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Visual display of associated phenotype and disease results</a:t>
            </a:r>
            <a:endParaRPr lang="en-US" sz="3200" dirty="0"/>
          </a:p>
        </p:txBody>
      </p:sp>
      <p:pic>
        <p:nvPicPr>
          <p:cNvPr id="5" name="Picture 4" descr="Screen Shot 2014-05-02 at 12.4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57" y="1505108"/>
            <a:ext cx="8537222" cy="5217191"/>
          </a:xfrm>
          <a:prstGeom prst="rect">
            <a:avLst/>
          </a:prstGeom>
        </p:spPr>
      </p:pic>
      <p:sp>
        <p:nvSpPr>
          <p:cNvPr id="15" name="Rectangle 14"/>
          <p:cNvSpPr/>
          <p:nvPr/>
        </p:nvSpPr>
        <p:spPr>
          <a:xfrm>
            <a:off x="2751667" y="4486388"/>
            <a:ext cx="4826000" cy="254945"/>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791179" y="4429943"/>
            <a:ext cx="285043" cy="2292355"/>
          </a:xfrm>
          <a:prstGeom prst="rect">
            <a:avLst/>
          </a:prstGeom>
          <a:noFill/>
          <a:ln w="38100">
            <a:solidFill>
              <a:srgbClr val="D98E1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820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Translational tools </a:t>
            </a:r>
            <a:r>
              <a:rPr lang="en-US" dirty="0"/>
              <a:t>S</a:t>
            </a:r>
            <a:r>
              <a:rPr lang="en-US" dirty="0" smtClean="0"/>
              <a:t>ection Summary</a:t>
            </a:r>
            <a:endParaRPr lang="en-US" dirty="0"/>
          </a:p>
        </p:txBody>
      </p:sp>
      <p:sp>
        <p:nvSpPr>
          <p:cNvPr id="3" name="Content Placeholder 2"/>
          <p:cNvSpPr>
            <a:spLocks noGrp="1"/>
          </p:cNvSpPr>
          <p:nvPr>
            <p:ph idx="1"/>
          </p:nvPr>
        </p:nvSpPr>
        <p:spPr>
          <a:xfrm>
            <a:off x="457199" y="2003778"/>
            <a:ext cx="6508377" cy="4122385"/>
          </a:xfrm>
        </p:spPr>
        <p:txBody>
          <a:bodyPr/>
          <a:lstStyle/>
          <a:p>
            <a:r>
              <a:rPr lang="en-US" dirty="0" smtClean="0"/>
              <a:t>The </a:t>
            </a:r>
            <a:r>
              <a:rPr lang="en-US" dirty="0" smtClean="0">
                <a:solidFill>
                  <a:schemeClr val="accent6"/>
                </a:solidFill>
              </a:rPr>
              <a:t>Human-Mouse: Disease Connection </a:t>
            </a:r>
            <a:r>
              <a:rPr lang="en-US" dirty="0" smtClean="0"/>
              <a:t>allows rapid accession and association of gene-phenotype or gene-disease information</a:t>
            </a:r>
          </a:p>
          <a:p>
            <a:r>
              <a:rPr lang="en-US" dirty="0" smtClean="0"/>
              <a:t>Allows clinical researchers with human data to perform functional or phenotypic annotation to a gene list</a:t>
            </a:r>
          </a:p>
          <a:p>
            <a:pPr marL="114300" indent="0">
              <a:buNone/>
            </a:pPr>
            <a:endParaRPr lang="en-US" dirty="0"/>
          </a:p>
        </p:txBody>
      </p:sp>
      <p:sp>
        <p:nvSpPr>
          <p:cNvPr id="4" name="Slide Number Placeholder 3"/>
          <p:cNvSpPr>
            <a:spLocks noGrp="1"/>
          </p:cNvSpPr>
          <p:nvPr>
            <p:ph type="sldNum" sz="quarter" idx="12"/>
          </p:nvPr>
        </p:nvSpPr>
        <p:spPr/>
        <p:txBody>
          <a:bodyPr/>
          <a:lstStyle/>
          <a:p>
            <a:fld id="{0D9C8EEB-9AFD-5F42-AE9D-5C6E4E55AD15}" type="slidenum">
              <a:rPr lang="en-US" smtClean="0"/>
              <a:t>36</a:t>
            </a:fld>
            <a:endParaRPr lang="en-US"/>
          </a:p>
        </p:txBody>
      </p:sp>
    </p:spTree>
    <p:extLst>
      <p:ext uri="{BB962C8B-B14F-4D97-AF65-F5344CB8AC3E}">
        <p14:creationId xmlns:p14="http://schemas.microsoft.com/office/powerpoint/2010/main" val="176730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C8EEB-9AFD-5F42-AE9D-5C6E4E55AD15}" type="slidenum">
              <a:rPr lang="en-US" smtClean="0"/>
              <a:t>37</a:t>
            </a:fld>
            <a:endParaRPr lang="en-US"/>
          </a:p>
        </p:txBody>
      </p:sp>
      <p:sp>
        <p:nvSpPr>
          <p:cNvPr id="7" name="TextBox 6"/>
          <p:cNvSpPr txBox="1"/>
          <p:nvPr/>
        </p:nvSpPr>
        <p:spPr>
          <a:xfrm>
            <a:off x="181428" y="241759"/>
            <a:ext cx="8091715" cy="6463309"/>
          </a:xfrm>
          <a:prstGeom prst="rect">
            <a:avLst/>
          </a:prstGeom>
          <a:noFill/>
        </p:spPr>
        <p:txBody>
          <a:bodyPr wrap="square" numCol="3" rtlCol="0">
            <a:spAutoFit/>
          </a:bodyPr>
          <a:lstStyle/>
          <a:p>
            <a:r>
              <a:rPr lang="en-US" dirty="0" smtClean="0">
                <a:solidFill>
                  <a:schemeClr val="accent4"/>
                </a:solidFill>
              </a:rPr>
              <a:t>Principle Investigators:</a:t>
            </a:r>
          </a:p>
          <a:p>
            <a:r>
              <a:rPr lang="en-US" dirty="0" smtClean="0"/>
              <a:t>Judith A. Blake</a:t>
            </a:r>
          </a:p>
          <a:p>
            <a:r>
              <a:rPr lang="en-US" dirty="0" smtClean="0"/>
              <a:t>Carol J. </a:t>
            </a:r>
            <a:r>
              <a:rPr lang="en-US" dirty="0" err="1" smtClean="0"/>
              <a:t>Bult</a:t>
            </a:r>
            <a:endParaRPr lang="en-US" dirty="0" smtClean="0"/>
          </a:p>
          <a:p>
            <a:r>
              <a:rPr lang="en-US" dirty="0" err="1" smtClean="0"/>
              <a:t>Janan</a:t>
            </a:r>
            <a:r>
              <a:rPr lang="en-US" dirty="0" smtClean="0"/>
              <a:t> T. </a:t>
            </a:r>
            <a:r>
              <a:rPr lang="en-US" dirty="0" err="1" smtClean="0"/>
              <a:t>Eppig</a:t>
            </a:r>
            <a:r>
              <a:rPr lang="en-US" dirty="0" smtClean="0"/>
              <a:t> (MGD)</a:t>
            </a:r>
          </a:p>
          <a:p>
            <a:r>
              <a:rPr lang="en-US" dirty="0" smtClean="0"/>
              <a:t>James A. </a:t>
            </a:r>
            <a:r>
              <a:rPr lang="en-US" dirty="0" err="1" smtClean="0"/>
              <a:t>Kadin</a:t>
            </a:r>
            <a:endParaRPr lang="en-US" dirty="0" smtClean="0"/>
          </a:p>
          <a:p>
            <a:r>
              <a:rPr lang="en-US" dirty="0" smtClean="0"/>
              <a:t>Martin </a:t>
            </a:r>
            <a:r>
              <a:rPr lang="en-US" dirty="0" err="1" smtClean="0"/>
              <a:t>Ringwald</a:t>
            </a:r>
            <a:r>
              <a:rPr lang="en-US" dirty="0" smtClean="0"/>
              <a:t> (GXD)</a:t>
            </a:r>
          </a:p>
          <a:p>
            <a:r>
              <a:rPr lang="en-US" dirty="0" smtClean="0"/>
              <a:t>Joel E. Richardson</a:t>
            </a:r>
          </a:p>
          <a:p>
            <a:endParaRPr lang="en-US" dirty="0"/>
          </a:p>
          <a:p>
            <a:r>
              <a:rPr lang="en-US" dirty="0" smtClean="0">
                <a:solidFill>
                  <a:srgbClr val="0000FF"/>
                </a:solidFill>
              </a:rPr>
              <a:t>Curatorial Staff:</a:t>
            </a:r>
          </a:p>
          <a:p>
            <a:r>
              <a:rPr lang="en-US" dirty="0" smtClean="0"/>
              <a:t>Anna </a:t>
            </a:r>
            <a:r>
              <a:rPr lang="en-US" dirty="0" err="1" smtClean="0"/>
              <a:t>Anagnostiopoulos</a:t>
            </a:r>
            <a:endParaRPr lang="en-US" dirty="0" smtClean="0"/>
          </a:p>
          <a:p>
            <a:r>
              <a:rPr lang="en-US" dirty="0" smtClean="0"/>
              <a:t>Randal P. </a:t>
            </a:r>
            <a:r>
              <a:rPr lang="en-US" dirty="0" err="1" smtClean="0"/>
              <a:t>Babiuk</a:t>
            </a:r>
            <a:endParaRPr lang="en-US" dirty="0" smtClean="0"/>
          </a:p>
          <a:p>
            <a:r>
              <a:rPr lang="en-US" dirty="0" smtClean="0"/>
              <a:t>Dale A. Begley</a:t>
            </a:r>
          </a:p>
          <a:p>
            <a:r>
              <a:rPr lang="en-US" dirty="0" smtClean="0"/>
              <a:t>Susan M. Bello</a:t>
            </a:r>
          </a:p>
          <a:p>
            <a:r>
              <a:rPr lang="en-US" dirty="0" smtClean="0"/>
              <a:t>Nancy E. Butler</a:t>
            </a:r>
          </a:p>
          <a:p>
            <a:r>
              <a:rPr lang="en-US" dirty="0" smtClean="0"/>
              <a:t>Karen Christie</a:t>
            </a:r>
          </a:p>
          <a:p>
            <a:r>
              <a:rPr lang="en-US" dirty="0" smtClean="0"/>
              <a:t>Howard Dene</a:t>
            </a:r>
          </a:p>
          <a:p>
            <a:r>
              <a:rPr lang="en-US" dirty="0" smtClean="0"/>
              <a:t>Harold J. </a:t>
            </a:r>
            <a:r>
              <a:rPr lang="en-US" dirty="0" err="1" smtClean="0"/>
              <a:t>Drabkin</a:t>
            </a:r>
            <a:endParaRPr lang="en-US" dirty="0" smtClean="0"/>
          </a:p>
          <a:p>
            <a:r>
              <a:rPr lang="en-US" dirty="0" smtClean="0"/>
              <a:t>Jacqueline H. Finger</a:t>
            </a:r>
          </a:p>
          <a:p>
            <a:r>
              <a:rPr lang="en-US" dirty="0" smtClean="0"/>
              <a:t>Paul Hale</a:t>
            </a:r>
          </a:p>
          <a:p>
            <a:r>
              <a:rPr lang="en-US" dirty="0" smtClean="0"/>
              <a:t>Terry F. </a:t>
            </a:r>
            <a:r>
              <a:rPr lang="en-US" dirty="0" err="1" smtClean="0"/>
              <a:t>Hayamizu</a:t>
            </a:r>
            <a:endParaRPr lang="en-US" dirty="0" smtClean="0"/>
          </a:p>
          <a:p>
            <a:r>
              <a:rPr lang="en-US" dirty="0" smtClean="0"/>
              <a:t>David P. Hill</a:t>
            </a:r>
          </a:p>
          <a:p>
            <a:r>
              <a:rPr lang="en-US" dirty="0" smtClean="0"/>
              <a:t>Michelle Knowlton</a:t>
            </a:r>
          </a:p>
          <a:p>
            <a:r>
              <a:rPr lang="en-US" dirty="0" smtClean="0"/>
              <a:t>Debra M. </a:t>
            </a:r>
            <a:r>
              <a:rPr lang="en-US" dirty="0" err="1" smtClean="0"/>
              <a:t>Krupke</a:t>
            </a:r>
            <a:endParaRPr lang="en-US" dirty="0" smtClean="0"/>
          </a:p>
          <a:p>
            <a:r>
              <a:rPr lang="en-US" dirty="0" err="1" smtClean="0"/>
              <a:t>MeiYee</a:t>
            </a:r>
            <a:r>
              <a:rPr lang="en-US" dirty="0" smtClean="0"/>
              <a:t> Law</a:t>
            </a:r>
          </a:p>
          <a:p>
            <a:r>
              <a:rPr lang="en-US" dirty="0" smtClean="0"/>
              <a:t>Monica </a:t>
            </a:r>
            <a:r>
              <a:rPr lang="en-US" dirty="0" err="1" smtClean="0"/>
              <a:t>McAndrews</a:t>
            </a:r>
            <a:endParaRPr lang="en-US" dirty="0" smtClean="0"/>
          </a:p>
          <a:p>
            <a:r>
              <a:rPr lang="en-US" dirty="0" err="1" smtClean="0"/>
              <a:t>Ingeborg</a:t>
            </a:r>
            <a:r>
              <a:rPr lang="en-US" dirty="0" smtClean="0"/>
              <a:t> J. </a:t>
            </a:r>
            <a:r>
              <a:rPr lang="en-US" dirty="0" err="1" smtClean="0"/>
              <a:t>McCright</a:t>
            </a:r>
            <a:endParaRPr lang="en-US" dirty="0" smtClean="0"/>
          </a:p>
          <a:p>
            <a:r>
              <a:rPr lang="en-US" dirty="0" smtClean="0"/>
              <a:t>Li Ni</a:t>
            </a:r>
          </a:p>
          <a:p>
            <a:r>
              <a:rPr lang="en-US" dirty="0" smtClean="0"/>
              <a:t>Hiroaki </a:t>
            </a:r>
            <a:r>
              <a:rPr lang="en-US" dirty="0" err="1" smtClean="0"/>
              <a:t>Onda</a:t>
            </a:r>
            <a:endParaRPr lang="en-US" dirty="0" smtClean="0"/>
          </a:p>
          <a:p>
            <a:r>
              <a:rPr lang="en-US" dirty="0" smtClean="0"/>
              <a:t>Wendy Pitman</a:t>
            </a:r>
          </a:p>
          <a:p>
            <a:r>
              <a:rPr lang="en-US" dirty="0" smtClean="0"/>
              <a:t>Karen Rasmussen</a:t>
            </a:r>
          </a:p>
          <a:p>
            <a:r>
              <a:rPr lang="en-US" dirty="0" smtClean="0"/>
              <a:t>Jill M. </a:t>
            </a:r>
            <a:r>
              <a:rPr lang="en-US" dirty="0" err="1" smtClean="0"/>
              <a:t>Recla</a:t>
            </a:r>
            <a:endParaRPr lang="en-US" dirty="0" smtClean="0"/>
          </a:p>
          <a:p>
            <a:r>
              <a:rPr lang="en-US" dirty="0" smtClean="0"/>
              <a:t>Deborah J. Reed</a:t>
            </a:r>
          </a:p>
          <a:p>
            <a:r>
              <a:rPr lang="en-US" dirty="0" smtClean="0"/>
              <a:t>Beverly Richards-Smith</a:t>
            </a:r>
          </a:p>
          <a:p>
            <a:r>
              <a:rPr lang="en-US" dirty="0" smtClean="0"/>
              <a:t>Dmitry </a:t>
            </a:r>
            <a:r>
              <a:rPr lang="en-US" dirty="0" err="1" smtClean="0"/>
              <a:t>Sitnikov</a:t>
            </a:r>
            <a:endParaRPr lang="en-US" dirty="0" smtClean="0"/>
          </a:p>
          <a:p>
            <a:r>
              <a:rPr lang="en-US" dirty="0" smtClean="0"/>
              <a:t>Constance M. Smith</a:t>
            </a:r>
          </a:p>
          <a:p>
            <a:r>
              <a:rPr lang="en-US" dirty="0" smtClean="0"/>
              <a:t>Cynthia L. Smith</a:t>
            </a:r>
          </a:p>
          <a:p>
            <a:r>
              <a:rPr lang="en-US" dirty="0" smtClean="0"/>
              <a:t>Monika </a:t>
            </a:r>
            <a:r>
              <a:rPr lang="en-US" dirty="0" err="1" smtClean="0"/>
              <a:t>Tomczuk</a:t>
            </a:r>
            <a:endParaRPr lang="en-US" dirty="0" smtClean="0"/>
          </a:p>
          <a:p>
            <a:r>
              <a:rPr lang="en-US" dirty="0" smtClean="0"/>
              <a:t>Linda L. Washburn</a:t>
            </a:r>
          </a:p>
          <a:p>
            <a:r>
              <a:rPr lang="en-US" dirty="0" err="1" smtClean="0"/>
              <a:t>Jingxia</a:t>
            </a:r>
            <a:r>
              <a:rPr lang="en-US" dirty="0" smtClean="0"/>
              <a:t> </a:t>
            </a:r>
            <a:r>
              <a:rPr lang="en-US" dirty="0" err="1" smtClean="0"/>
              <a:t>Xu</a:t>
            </a:r>
            <a:endParaRPr lang="en-US" dirty="0" smtClean="0"/>
          </a:p>
          <a:p>
            <a:r>
              <a:rPr lang="en-US" dirty="0" err="1" smtClean="0"/>
              <a:t>Yunxia</a:t>
            </a:r>
            <a:r>
              <a:rPr lang="en-US" dirty="0" smtClean="0"/>
              <a:t> (Sophia) Zhu</a:t>
            </a:r>
          </a:p>
          <a:p>
            <a:endParaRPr lang="en-US" dirty="0" smtClean="0"/>
          </a:p>
          <a:p>
            <a:r>
              <a:rPr lang="en-US" dirty="0" smtClean="0">
                <a:solidFill>
                  <a:srgbClr val="0000FF"/>
                </a:solidFill>
              </a:rPr>
              <a:t>Software Staff:</a:t>
            </a:r>
          </a:p>
          <a:p>
            <a:r>
              <a:rPr lang="en-US" dirty="0" smtClean="0"/>
              <a:t>Richard M. </a:t>
            </a:r>
            <a:r>
              <a:rPr lang="en-US" dirty="0" err="1" smtClean="0"/>
              <a:t>Baldarelli</a:t>
            </a:r>
            <a:endParaRPr lang="en-US" dirty="0" smtClean="0"/>
          </a:p>
          <a:p>
            <a:r>
              <a:rPr lang="en-US" dirty="0" smtClean="0"/>
              <a:t>Jonathan S. Beal</a:t>
            </a:r>
          </a:p>
          <a:p>
            <a:r>
              <a:rPr lang="en-US" dirty="0" smtClean="0"/>
              <a:t>Olin Blodgett</a:t>
            </a:r>
          </a:p>
          <a:p>
            <a:r>
              <a:rPr lang="en-US" dirty="0" smtClean="0"/>
              <a:t>Jeffrey W. Campbell</a:t>
            </a:r>
          </a:p>
          <a:p>
            <a:r>
              <a:rPr lang="en-US" dirty="0" smtClean="0"/>
              <a:t>Lori E. </a:t>
            </a:r>
            <a:r>
              <a:rPr lang="en-US" dirty="0" err="1" smtClean="0"/>
              <a:t>Corbani</a:t>
            </a:r>
            <a:endParaRPr lang="en-US" dirty="0" smtClean="0"/>
          </a:p>
          <a:p>
            <a:r>
              <a:rPr lang="en-US" dirty="0" smtClean="0"/>
              <a:t>Sharon C. </a:t>
            </a:r>
            <a:r>
              <a:rPr lang="en-US" dirty="0" err="1" smtClean="0"/>
              <a:t>Giannatto</a:t>
            </a:r>
            <a:endParaRPr lang="en-US" dirty="0" smtClean="0"/>
          </a:p>
          <a:p>
            <a:r>
              <a:rPr lang="en-US" dirty="0" smtClean="0"/>
              <a:t>Mary E. Dolan</a:t>
            </a:r>
          </a:p>
          <a:p>
            <a:r>
              <a:rPr lang="en-US" dirty="0" smtClean="0"/>
              <a:t>Kim L. </a:t>
            </a:r>
            <a:r>
              <a:rPr lang="en-US" dirty="0" err="1" smtClean="0"/>
              <a:t>Forthofer</a:t>
            </a:r>
            <a:endParaRPr lang="en-US" dirty="0" smtClean="0"/>
          </a:p>
          <a:p>
            <a:r>
              <a:rPr lang="en-US" dirty="0" smtClean="0"/>
              <a:t>Peter Frost</a:t>
            </a:r>
          </a:p>
          <a:p>
            <a:r>
              <a:rPr lang="en-US" dirty="0" smtClean="0"/>
              <a:t>Lucie Hutchins</a:t>
            </a:r>
          </a:p>
          <a:p>
            <a:r>
              <a:rPr lang="en-US" dirty="0" smtClean="0"/>
              <a:t>Jill R. Lewis</a:t>
            </a:r>
          </a:p>
          <a:p>
            <a:r>
              <a:rPr lang="en-US" dirty="0" err="1" smtClean="0"/>
              <a:t>Howie</a:t>
            </a:r>
            <a:r>
              <a:rPr lang="en-US" dirty="0" smtClean="0"/>
              <a:t> </a:t>
            </a:r>
            <a:r>
              <a:rPr lang="en-US" dirty="0" err="1" smtClean="0"/>
              <a:t>Motenko</a:t>
            </a:r>
            <a:endParaRPr lang="en-US" dirty="0" smtClean="0"/>
          </a:p>
          <a:p>
            <a:r>
              <a:rPr lang="en-US" dirty="0" smtClean="0"/>
              <a:t>David B. </a:t>
            </a:r>
            <a:r>
              <a:rPr lang="en-US" dirty="0" err="1" smtClean="0"/>
              <a:t>Meirs</a:t>
            </a:r>
            <a:endParaRPr lang="en-US" dirty="0" smtClean="0"/>
          </a:p>
          <a:p>
            <a:r>
              <a:rPr lang="en-US" dirty="0" smtClean="0"/>
              <a:t>Steven B. </a:t>
            </a:r>
            <a:r>
              <a:rPr lang="en-US" dirty="0" err="1" smtClean="0"/>
              <a:t>Neuhauser</a:t>
            </a:r>
            <a:endParaRPr lang="en-US" dirty="0" smtClean="0"/>
          </a:p>
          <a:p>
            <a:r>
              <a:rPr lang="en-US" dirty="0" smtClean="0"/>
              <a:t>Kevin R. Stone </a:t>
            </a:r>
          </a:p>
          <a:p>
            <a:endParaRPr lang="en-US" dirty="0" smtClean="0"/>
          </a:p>
          <a:p>
            <a:r>
              <a:rPr lang="en-US" dirty="0">
                <a:solidFill>
                  <a:srgbClr val="0000FF"/>
                </a:solidFill>
              </a:rPr>
              <a:t>Administrative and User Support:</a:t>
            </a:r>
          </a:p>
          <a:p>
            <a:r>
              <a:rPr lang="en-US" dirty="0"/>
              <a:t>Janice E. </a:t>
            </a:r>
            <a:r>
              <a:rPr lang="en-US" dirty="0" err="1"/>
              <a:t>Ormsby</a:t>
            </a:r>
            <a:endParaRPr lang="en-US" dirty="0"/>
          </a:p>
          <a:p>
            <a:r>
              <a:rPr lang="en-US" dirty="0"/>
              <a:t>Joanne Berghout</a:t>
            </a:r>
          </a:p>
          <a:p>
            <a:r>
              <a:rPr lang="en-US" dirty="0"/>
              <a:t>David R. Shaw</a:t>
            </a:r>
          </a:p>
          <a:p>
            <a:endParaRPr lang="en-US" dirty="0" smtClean="0"/>
          </a:p>
        </p:txBody>
      </p:sp>
      <p:pic>
        <p:nvPicPr>
          <p:cNvPr id="8" name="Picture 7"/>
          <p:cNvPicPr>
            <a:picLocks noChangeAspect="1"/>
          </p:cNvPicPr>
          <p:nvPr/>
        </p:nvPicPr>
        <p:blipFill>
          <a:blip r:embed="rId2"/>
          <a:stretch>
            <a:fillRect/>
          </a:stretch>
        </p:blipFill>
        <p:spPr>
          <a:xfrm>
            <a:off x="5034643" y="5945414"/>
            <a:ext cx="3238500" cy="570412"/>
          </a:xfrm>
          <a:prstGeom prst="rect">
            <a:avLst/>
          </a:prstGeom>
        </p:spPr>
      </p:pic>
      <p:pic>
        <p:nvPicPr>
          <p:cNvPr id="9" name="Picture 8"/>
          <p:cNvPicPr>
            <a:picLocks noChangeAspect="1"/>
          </p:cNvPicPr>
          <p:nvPr/>
        </p:nvPicPr>
        <p:blipFill>
          <a:blip r:embed="rId3"/>
          <a:stretch>
            <a:fillRect/>
          </a:stretch>
        </p:blipFill>
        <p:spPr>
          <a:xfrm>
            <a:off x="5497286" y="5212443"/>
            <a:ext cx="2911929" cy="506486"/>
          </a:xfrm>
          <a:prstGeom prst="rect">
            <a:avLst/>
          </a:prstGeom>
        </p:spPr>
      </p:pic>
    </p:spTree>
    <p:extLst>
      <p:ext uri="{BB962C8B-B14F-4D97-AF65-F5344CB8AC3E}">
        <p14:creationId xmlns:p14="http://schemas.microsoft.com/office/powerpoint/2010/main" val="28009176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43" y="274638"/>
            <a:ext cx="7741557" cy="1143000"/>
          </a:xfrm>
        </p:spPr>
        <p:txBody>
          <a:bodyPr>
            <a:normAutofit/>
          </a:bodyPr>
          <a:lstStyle/>
          <a:p>
            <a:r>
              <a:rPr lang="en-US" dirty="0" smtClean="0"/>
              <a:t>Mouse Genome Informatics</a:t>
            </a:r>
            <a:endParaRPr lang="en-US" dirty="0"/>
          </a:p>
        </p:txBody>
      </p:sp>
      <p:sp>
        <p:nvSpPr>
          <p:cNvPr id="3" name="Content Placeholder 2"/>
          <p:cNvSpPr>
            <a:spLocks noGrp="1"/>
          </p:cNvSpPr>
          <p:nvPr>
            <p:ph idx="1"/>
          </p:nvPr>
        </p:nvSpPr>
        <p:spPr>
          <a:xfrm>
            <a:off x="335643" y="1605935"/>
            <a:ext cx="7407260" cy="4983094"/>
          </a:xfrm>
        </p:spPr>
        <p:txBody>
          <a:bodyPr>
            <a:normAutofit/>
          </a:bodyPr>
          <a:lstStyle/>
          <a:p>
            <a:r>
              <a:rPr lang="en-US" sz="2400" dirty="0"/>
              <a:t>O</a:t>
            </a:r>
            <a:r>
              <a:rPr lang="en-US" sz="2400" dirty="0" smtClean="0"/>
              <a:t>nline resource for genes, alleles, expression and phenotypes in the laboratory mouse</a:t>
            </a:r>
          </a:p>
        </p:txBody>
      </p:sp>
      <p:pic>
        <p:nvPicPr>
          <p:cNvPr id="6" name="Picture 5" descr="SmallLogo.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5450" y="150133"/>
            <a:ext cx="1923814" cy="1017483"/>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0D9C8EEB-9AFD-5F42-AE9D-5C6E4E55AD15}" type="slidenum">
              <a:rPr lang="en-US" smtClean="0"/>
              <a:t>4</a:t>
            </a:fld>
            <a:endParaRPr lang="en-US"/>
          </a:p>
        </p:txBody>
      </p:sp>
      <p:pic>
        <p:nvPicPr>
          <p:cNvPr id="14" name="Picture 13" descr="2007MGI_grou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807" y="2594135"/>
            <a:ext cx="5989484" cy="3994894"/>
          </a:xfrm>
          <a:prstGeom prst="rect">
            <a:avLst/>
          </a:prstGeom>
        </p:spPr>
      </p:pic>
    </p:spTree>
    <p:extLst>
      <p:ext uri="{BB962C8B-B14F-4D97-AF65-F5344CB8AC3E}">
        <p14:creationId xmlns:p14="http://schemas.microsoft.com/office/powerpoint/2010/main" val="26534178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293765" y="172064"/>
            <a:ext cx="5486411" cy="595877"/>
          </a:xfrm>
          <a:prstGeom prst="rect">
            <a:avLst/>
          </a:prstGeom>
        </p:spPr>
      </p:pic>
      <p:pic>
        <p:nvPicPr>
          <p:cNvPr id="13" name="Picture 12"/>
          <p:cNvPicPr>
            <a:picLocks noChangeAspect="1"/>
          </p:cNvPicPr>
          <p:nvPr/>
        </p:nvPicPr>
        <p:blipFill>
          <a:blip r:embed="rId3"/>
          <a:stretch>
            <a:fillRect/>
          </a:stretch>
        </p:blipFill>
        <p:spPr>
          <a:xfrm>
            <a:off x="2293765" y="762537"/>
            <a:ext cx="5486411" cy="545010"/>
          </a:xfrm>
          <a:prstGeom prst="rect">
            <a:avLst/>
          </a:prstGeom>
        </p:spPr>
      </p:pic>
      <p:pic>
        <p:nvPicPr>
          <p:cNvPr id="15" name="Picture 14"/>
          <p:cNvPicPr>
            <a:picLocks noChangeAspect="1"/>
          </p:cNvPicPr>
          <p:nvPr/>
        </p:nvPicPr>
        <p:blipFill>
          <a:blip r:embed="rId4"/>
          <a:stretch>
            <a:fillRect/>
          </a:stretch>
        </p:blipFill>
        <p:spPr>
          <a:xfrm>
            <a:off x="2293765" y="1302146"/>
            <a:ext cx="5486411" cy="545010"/>
          </a:xfrm>
          <a:prstGeom prst="rect">
            <a:avLst/>
          </a:prstGeom>
        </p:spPr>
      </p:pic>
      <p:pic>
        <p:nvPicPr>
          <p:cNvPr id="16" name="Picture 15"/>
          <p:cNvPicPr>
            <a:picLocks noChangeAspect="1"/>
          </p:cNvPicPr>
          <p:nvPr/>
        </p:nvPicPr>
        <p:blipFill>
          <a:blip r:embed="rId5"/>
          <a:stretch>
            <a:fillRect/>
          </a:stretch>
        </p:blipFill>
        <p:spPr>
          <a:xfrm>
            <a:off x="2293765" y="1807377"/>
            <a:ext cx="5486411" cy="559536"/>
          </a:xfrm>
          <a:prstGeom prst="rect">
            <a:avLst/>
          </a:prstGeom>
        </p:spPr>
      </p:pic>
      <p:pic>
        <p:nvPicPr>
          <p:cNvPr id="17" name="Picture 16"/>
          <p:cNvPicPr>
            <a:picLocks noChangeAspect="1"/>
          </p:cNvPicPr>
          <p:nvPr/>
        </p:nvPicPr>
        <p:blipFill>
          <a:blip r:embed="rId6"/>
          <a:stretch>
            <a:fillRect/>
          </a:stretch>
        </p:blipFill>
        <p:spPr>
          <a:xfrm>
            <a:off x="2293765" y="2362816"/>
            <a:ext cx="5486411" cy="566803"/>
          </a:xfrm>
          <a:prstGeom prst="rect">
            <a:avLst/>
          </a:prstGeom>
        </p:spPr>
      </p:pic>
      <p:sp>
        <p:nvSpPr>
          <p:cNvPr id="18" name="TextBox 17"/>
          <p:cNvSpPr txBox="1"/>
          <p:nvPr/>
        </p:nvSpPr>
        <p:spPr>
          <a:xfrm>
            <a:off x="4584412" y="879080"/>
            <a:ext cx="1873667" cy="338554"/>
          </a:xfrm>
          <a:prstGeom prst="rect">
            <a:avLst/>
          </a:prstGeom>
          <a:solidFill>
            <a:schemeClr val="bg2"/>
          </a:solidFill>
        </p:spPr>
        <p:txBody>
          <a:bodyPr wrap="square" rtlCol="0">
            <a:spAutoFit/>
          </a:bodyPr>
          <a:lstStyle/>
          <a:p>
            <a:r>
              <a:rPr lang="en-US" sz="1600" dirty="0" smtClean="0">
                <a:solidFill>
                  <a:schemeClr val="accent4"/>
                </a:solidFill>
                <a:latin typeface="Verdana"/>
                <a:cs typeface="Verdana"/>
              </a:rPr>
              <a:t>Mutant Alleles</a:t>
            </a:r>
            <a:endParaRPr lang="en-US" sz="1600" dirty="0">
              <a:solidFill>
                <a:schemeClr val="accent4"/>
              </a:solidFill>
              <a:latin typeface="Verdana"/>
              <a:cs typeface="Verdana"/>
            </a:endParaRPr>
          </a:p>
        </p:txBody>
      </p:sp>
      <p:pic>
        <p:nvPicPr>
          <p:cNvPr id="19" name="Picture 18"/>
          <p:cNvPicPr>
            <a:picLocks noChangeAspect="1"/>
          </p:cNvPicPr>
          <p:nvPr/>
        </p:nvPicPr>
        <p:blipFill>
          <a:blip r:embed="rId7"/>
          <a:stretch>
            <a:fillRect/>
          </a:stretch>
        </p:blipFill>
        <p:spPr>
          <a:xfrm>
            <a:off x="2293765" y="3975480"/>
            <a:ext cx="5486411" cy="552274"/>
          </a:xfrm>
          <a:prstGeom prst="rect">
            <a:avLst/>
          </a:prstGeom>
        </p:spPr>
      </p:pic>
      <p:pic>
        <p:nvPicPr>
          <p:cNvPr id="14" name="Picture 13"/>
          <p:cNvPicPr>
            <a:picLocks noChangeAspect="1"/>
          </p:cNvPicPr>
          <p:nvPr/>
        </p:nvPicPr>
        <p:blipFill>
          <a:blip r:embed="rId8"/>
          <a:stretch>
            <a:fillRect/>
          </a:stretch>
        </p:blipFill>
        <p:spPr>
          <a:xfrm>
            <a:off x="2293765" y="1312954"/>
            <a:ext cx="5486411" cy="552274"/>
          </a:xfrm>
          <a:prstGeom prst="rect">
            <a:avLst/>
          </a:prstGeom>
        </p:spPr>
      </p:pic>
      <p:pic>
        <p:nvPicPr>
          <p:cNvPr id="12" name="Picture 11"/>
          <p:cNvPicPr>
            <a:picLocks noChangeAspect="1"/>
          </p:cNvPicPr>
          <p:nvPr/>
        </p:nvPicPr>
        <p:blipFill>
          <a:blip r:embed="rId9"/>
          <a:stretch>
            <a:fillRect/>
          </a:stretch>
        </p:blipFill>
        <p:spPr>
          <a:xfrm>
            <a:off x="2298035" y="767941"/>
            <a:ext cx="5482142" cy="545010"/>
          </a:xfrm>
          <a:prstGeom prst="rect">
            <a:avLst/>
          </a:prstGeom>
        </p:spPr>
      </p:pic>
      <p:pic>
        <p:nvPicPr>
          <p:cNvPr id="20" name="Picture 19"/>
          <p:cNvPicPr>
            <a:picLocks noChangeAspect="1"/>
          </p:cNvPicPr>
          <p:nvPr/>
        </p:nvPicPr>
        <p:blipFill>
          <a:blip r:embed="rId10"/>
          <a:stretch>
            <a:fillRect/>
          </a:stretch>
        </p:blipFill>
        <p:spPr>
          <a:xfrm>
            <a:off x="2293765" y="2921425"/>
            <a:ext cx="5486411" cy="552274"/>
          </a:xfrm>
          <a:prstGeom prst="rect">
            <a:avLst/>
          </a:prstGeom>
        </p:spPr>
      </p:pic>
      <p:pic>
        <p:nvPicPr>
          <p:cNvPr id="21" name="Picture 20"/>
          <p:cNvPicPr>
            <a:picLocks noChangeAspect="1"/>
          </p:cNvPicPr>
          <p:nvPr/>
        </p:nvPicPr>
        <p:blipFill>
          <a:blip r:embed="rId11"/>
          <a:stretch>
            <a:fillRect/>
          </a:stretch>
        </p:blipFill>
        <p:spPr>
          <a:xfrm>
            <a:off x="2293765" y="4520492"/>
            <a:ext cx="5486411" cy="559536"/>
          </a:xfrm>
          <a:prstGeom prst="rect">
            <a:avLst/>
          </a:prstGeom>
        </p:spPr>
      </p:pic>
      <p:pic>
        <p:nvPicPr>
          <p:cNvPr id="22" name="Picture 21"/>
          <p:cNvPicPr>
            <a:picLocks noChangeAspect="1"/>
          </p:cNvPicPr>
          <p:nvPr/>
        </p:nvPicPr>
        <p:blipFill>
          <a:blip r:embed="rId12"/>
          <a:stretch>
            <a:fillRect/>
          </a:stretch>
        </p:blipFill>
        <p:spPr>
          <a:xfrm>
            <a:off x="2293765" y="5080028"/>
            <a:ext cx="5486411" cy="545010"/>
          </a:xfrm>
          <a:prstGeom prst="rect">
            <a:avLst/>
          </a:prstGeom>
        </p:spPr>
      </p:pic>
      <p:pic>
        <p:nvPicPr>
          <p:cNvPr id="23" name="Picture 22"/>
          <p:cNvPicPr>
            <a:picLocks noChangeAspect="1"/>
          </p:cNvPicPr>
          <p:nvPr/>
        </p:nvPicPr>
        <p:blipFill>
          <a:blip r:embed="rId13"/>
          <a:stretch>
            <a:fillRect/>
          </a:stretch>
        </p:blipFill>
        <p:spPr>
          <a:xfrm>
            <a:off x="2293765" y="6150821"/>
            <a:ext cx="5486411" cy="559536"/>
          </a:xfrm>
          <a:prstGeom prst="rect">
            <a:avLst/>
          </a:prstGeom>
        </p:spPr>
      </p:pic>
      <p:sp>
        <p:nvSpPr>
          <p:cNvPr id="4" name="Slide Number Placeholder 3"/>
          <p:cNvSpPr>
            <a:spLocks noGrp="1"/>
          </p:cNvSpPr>
          <p:nvPr>
            <p:ph type="sldNum" sz="quarter" idx="12"/>
          </p:nvPr>
        </p:nvSpPr>
        <p:spPr>
          <a:xfrm>
            <a:off x="8521628" y="5720738"/>
            <a:ext cx="548640" cy="237748"/>
          </a:xfrm>
        </p:spPr>
        <p:txBody>
          <a:bodyPr/>
          <a:lstStyle/>
          <a:p>
            <a:fld id="{0D9C8EEB-9AFD-5F42-AE9D-5C6E4E55AD15}" type="slidenum">
              <a:rPr lang="en-US" smtClean="0"/>
              <a:t>5</a:t>
            </a:fld>
            <a:endParaRPr lang="en-US"/>
          </a:p>
        </p:txBody>
      </p:sp>
      <p:pic>
        <p:nvPicPr>
          <p:cNvPr id="8" name="Picture 7" descr="SmallLogo.pdf"/>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1522" y="274648"/>
            <a:ext cx="1539054" cy="813983"/>
          </a:xfrm>
          <a:prstGeom prst="rect">
            <a:avLst/>
          </a:prstGeom>
          <a:ln>
            <a:solidFill>
              <a:schemeClr val="tx1"/>
            </a:solidFill>
          </a:ln>
        </p:spPr>
      </p:pic>
      <p:sp>
        <p:nvSpPr>
          <p:cNvPr id="24" name="TextBox 23"/>
          <p:cNvSpPr txBox="1"/>
          <p:nvPr/>
        </p:nvSpPr>
        <p:spPr>
          <a:xfrm>
            <a:off x="3009993" y="874983"/>
            <a:ext cx="1381749" cy="338554"/>
          </a:xfrm>
          <a:prstGeom prst="rect">
            <a:avLst/>
          </a:prstGeom>
          <a:solidFill>
            <a:schemeClr val="bg2"/>
          </a:solidFill>
        </p:spPr>
        <p:txBody>
          <a:bodyPr wrap="square" rtlCol="0">
            <a:spAutoFit/>
          </a:bodyPr>
          <a:lstStyle/>
          <a:p>
            <a:r>
              <a:rPr lang="en-US" sz="1600" dirty="0" smtClean="0">
                <a:solidFill>
                  <a:schemeClr val="accent4"/>
                </a:solidFill>
                <a:latin typeface="Verdana"/>
                <a:cs typeface="Verdana"/>
              </a:rPr>
              <a:t>Phenotypes</a:t>
            </a:r>
            <a:endParaRPr lang="en-US" sz="1600" dirty="0">
              <a:solidFill>
                <a:schemeClr val="accent4"/>
              </a:solidFill>
              <a:latin typeface="Verdana"/>
              <a:cs typeface="Verdana"/>
            </a:endParaRPr>
          </a:p>
        </p:txBody>
      </p:sp>
      <p:sp>
        <p:nvSpPr>
          <p:cNvPr id="25" name="TextBox 24"/>
          <p:cNvSpPr txBox="1"/>
          <p:nvPr/>
        </p:nvSpPr>
        <p:spPr>
          <a:xfrm>
            <a:off x="337591" y="1038708"/>
            <a:ext cx="1304335" cy="584776"/>
          </a:xfrm>
          <a:prstGeom prst="rect">
            <a:avLst/>
          </a:prstGeom>
          <a:noFill/>
        </p:spPr>
        <p:txBody>
          <a:bodyPr wrap="square" rtlCol="0">
            <a:spAutoFit/>
          </a:bodyPr>
          <a:lstStyle/>
          <a:p>
            <a:r>
              <a:rPr lang="en-US" sz="3200" dirty="0" smtClean="0"/>
              <a:t>Data:</a:t>
            </a:r>
            <a:endParaRPr lang="en-US" sz="3200" dirty="0"/>
          </a:p>
        </p:txBody>
      </p:sp>
    </p:spTree>
    <p:extLst>
      <p:ext uri="{BB962C8B-B14F-4D97-AF65-F5344CB8AC3E}">
        <p14:creationId xmlns:p14="http://schemas.microsoft.com/office/powerpoint/2010/main" val="1130476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5E-6 -2.22222E-6 L 0.00069 0.15602 " pathEditMode="relative" ptsTypes="AA">
                                      <p:cBhvr>
                                        <p:cTn id="17" dur="1000" fill="hold"/>
                                        <p:tgtEl>
                                          <p:spTgt spid="12"/>
                                        </p:tgtEl>
                                        <p:attrNameLst>
                                          <p:attrName>ppt_x</p:attrName>
                                          <p:attrName>ppt_y</p:attrName>
                                        </p:attrNameLst>
                                      </p:cBhvr>
                                    </p:animMotion>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1" presetClass="entr" presetSubtype="0" fill="hold" grpId="1" nodeType="after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2"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0" presetClass="path" presetSubtype="0" accel="50000" decel="50000" fill="hold" nodeType="withEffect">
                                  <p:stCondLst>
                                    <p:cond delay="0"/>
                                  </p:stCondLst>
                                  <p:childTnLst>
                                    <p:animMotion origin="layout" path="M 0.0007 0.15602 L -0.00017 0.22801 " pathEditMode="relative" ptsTypes="AA">
                                      <p:cBhvr>
                                        <p:cTn id="36" dur="1000" fill="hold"/>
                                        <p:tgtEl>
                                          <p:spTgt spid="1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0018 -0.00023 L 0.00087 0.07593 " pathEditMode="relative" rAng="0" ptsTypes="AA">
                                      <p:cBhvr>
                                        <p:cTn id="38" dur="1000" fill="hold"/>
                                        <p:tgtEl>
                                          <p:spTgt spid="14"/>
                                        </p:tgtEl>
                                        <p:attrNameLst>
                                          <p:attrName>ppt_x</p:attrName>
                                          <p:attrName>ppt_y</p:attrName>
                                        </p:attrNameLst>
                                      </p:cBhvr>
                                      <p:rCtr x="35" y="3796"/>
                                    </p:animMotion>
                                  </p:childTnLst>
                                </p:cTn>
                              </p:par>
                              <p:par>
                                <p:cTn id="39" presetID="1" presetClass="entr"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par>
                          <p:cTn id="41" fill="hold">
                            <p:stCondLst>
                              <p:cond delay="1000"/>
                            </p:stCondLst>
                            <p:childTnLst>
                              <p:par>
                                <p:cTn id="42" presetID="2" presetClass="entr" presetSubtype="2"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24"/>
                                        </p:tgtEl>
                                        <p:attrNameLst>
                                          <p:attrName>style.visibility</p:attrName>
                                        </p:attrNameLst>
                                      </p:cBhvr>
                                      <p:to>
                                        <p:strVal val="hidden"/>
                                      </p:to>
                                    </p:set>
                                  </p:childTnLst>
                                </p:cTn>
                              </p:par>
                              <p:par>
                                <p:cTn id="50" presetID="0" presetClass="path" presetSubtype="0" accel="50000" decel="50000" fill="hold" nodeType="withEffect">
                                  <p:stCondLst>
                                    <p:cond delay="0"/>
                                  </p:stCondLst>
                                  <p:childTnLst>
                                    <p:animMotion origin="layout" path="M -0.00017 0.22801 L -0.00035 0.38889 " pathEditMode="relative" rAng="0" ptsTypes="AA">
                                      <p:cBhvr>
                                        <p:cTn id="51" dur="1000" fill="hold"/>
                                        <p:tgtEl>
                                          <p:spTgt spid="12"/>
                                        </p:tgtEl>
                                        <p:attrNameLst>
                                          <p:attrName>ppt_x</p:attrName>
                                          <p:attrName>ppt_y</p:attrName>
                                        </p:attrNameLst>
                                      </p:cBhvr>
                                      <p:rCtr x="-17" y="8032"/>
                                    </p:animMotion>
                                  </p:childTnLst>
                                </p:cTn>
                              </p:par>
                              <p:par>
                                <p:cTn id="52" presetID="0" presetClass="path" presetSubtype="0" accel="50000" decel="50000" fill="hold" nodeType="withEffect">
                                  <p:stCondLst>
                                    <p:cond delay="0"/>
                                  </p:stCondLst>
                                  <p:childTnLst>
                                    <p:animMotion origin="layout" path="M 0.00087 0.07592 L 0.00017 0.23773 " pathEditMode="relative" rAng="0" ptsTypes="AA">
                                      <p:cBhvr>
                                        <p:cTn id="53" dur="1000" fill="hold"/>
                                        <p:tgtEl>
                                          <p:spTgt spid="14"/>
                                        </p:tgtEl>
                                        <p:attrNameLst>
                                          <p:attrName>ppt_x</p:attrName>
                                          <p:attrName>ppt_y</p:attrName>
                                        </p:attrNameLst>
                                      </p:cBhvr>
                                      <p:rCtr x="-35" y="8079"/>
                                    </p:animMotion>
                                  </p:childTnLst>
                                </p:cTn>
                              </p:par>
                            </p:childTnLst>
                          </p:cTn>
                        </p:par>
                        <p:par>
                          <p:cTn id="54" fill="hold">
                            <p:stCondLst>
                              <p:cond delay="1000"/>
                            </p:stCondLst>
                            <p:childTnLst>
                              <p:par>
                                <p:cTn id="55" presetID="2" presetClass="entr" presetSubtype="2"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childTnLst>
                          </p:cTn>
                        </p:par>
                        <p:par>
                          <p:cTn id="59" fill="hold">
                            <p:stCondLst>
                              <p:cond delay="1500"/>
                            </p:stCondLst>
                            <p:childTnLst>
                              <p:par>
                                <p:cTn id="60" presetID="2" presetClass="entr" presetSubtype="2"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1+#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1+#ppt_w/2"/>
                                          </p:val>
                                        </p:tav>
                                        <p:tav tm="100000">
                                          <p:val>
                                            <p:strVal val="#ppt_x"/>
                                          </p:val>
                                        </p:tav>
                                      </p:tavLst>
                                    </p:anim>
                                    <p:anim calcmode="lin" valueType="num">
                                      <p:cBhvr additive="base">
                                        <p:cTn id="6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1.94444E-6 2.59259E-6 L 0.00104 0.23634 " pathEditMode="relative" rAng="0" ptsTypes="AA">
                                      <p:cBhvr>
                                        <p:cTn id="73" dur="1000" fill="hold"/>
                                        <p:tgtEl>
                                          <p:spTgt spid="19"/>
                                        </p:tgtEl>
                                        <p:attrNameLst>
                                          <p:attrName>ppt_x</p:attrName>
                                          <p:attrName>ppt_y</p:attrName>
                                        </p:attrNameLst>
                                      </p:cBhvr>
                                      <p:rCtr x="52" y="11806"/>
                                    </p:animMotion>
                                  </p:childTnLst>
                                </p:cTn>
                              </p:par>
                              <p:par>
                                <p:cTn id="74" presetID="0" presetClass="path" presetSubtype="0" accel="50000" decel="50000" fill="hold" nodeType="withEffect">
                                  <p:stCondLst>
                                    <p:cond delay="0"/>
                                  </p:stCondLst>
                                  <p:childTnLst>
                                    <p:animMotion origin="layout" path="M -0.00035 0.38889 L -0.00035 0.46806 " pathEditMode="relative" ptsTypes="AA">
                                      <p:cBhvr>
                                        <p:cTn id="75" dur="1000" fill="hold"/>
                                        <p:tgtEl>
                                          <p:spTgt spid="12"/>
                                        </p:tgtEl>
                                        <p:attrNameLst>
                                          <p:attrName>ppt_x</p:attrName>
                                          <p:attrName>ppt_y</p:attrName>
                                        </p:attrNameLst>
                                      </p:cBhvr>
                                    </p:animMotion>
                                  </p:childTnLst>
                                </p:cTn>
                              </p:par>
                              <p:par>
                                <p:cTn id="76" presetID="0" presetClass="path" presetSubtype="0" accel="50000" decel="50000" fill="hold" nodeType="withEffect">
                                  <p:stCondLst>
                                    <p:cond delay="0"/>
                                  </p:stCondLst>
                                  <p:childTnLst>
                                    <p:animMotion origin="layout" path="M 0.00017 0.23774 L -0.00018 0.30857 " pathEditMode="relative" ptsTypes="AA">
                                      <p:cBhvr>
                                        <p:cTn id="77" dur="1000" fill="hold"/>
                                        <p:tgtEl>
                                          <p:spTgt spid="14"/>
                                        </p:tgtEl>
                                        <p:attrNameLst>
                                          <p:attrName>ppt_x</p:attrName>
                                          <p:attrName>ppt_y</p:attrName>
                                        </p:attrNameLst>
                                      </p:cBhvr>
                                    </p:animMotion>
                                  </p:childTnLst>
                                </p:cTn>
                              </p:par>
                            </p:childTnLst>
                          </p:cTn>
                        </p:par>
                        <p:par>
                          <p:cTn id="78" fill="hold">
                            <p:stCondLst>
                              <p:cond delay="1000"/>
                            </p:stCondLst>
                            <p:childTnLst>
                              <p:par>
                                <p:cTn id="79" presetID="2" presetClass="entr" presetSubtype="2"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1+#ppt_w/2"/>
                                          </p:val>
                                        </p:tav>
                                        <p:tav tm="100000">
                                          <p:val>
                                            <p:strVal val="#ppt_x"/>
                                          </p:val>
                                        </p:tav>
                                      </p:tavLst>
                                    </p:anim>
                                    <p:anim calcmode="lin" valueType="num">
                                      <p:cBhvr additive="base">
                                        <p:cTn id="82" dur="500" fill="hold"/>
                                        <p:tgtEl>
                                          <p:spTgt spid="20"/>
                                        </p:tgtEl>
                                        <p:attrNameLst>
                                          <p:attrName>ppt_y</p:attrName>
                                        </p:attrNameLst>
                                      </p:cBhvr>
                                      <p:tavLst>
                                        <p:tav tm="0">
                                          <p:val>
                                            <p:strVal val="#ppt_y"/>
                                          </p:val>
                                        </p:tav>
                                        <p:tav tm="100000">
                                          <p:val>
                                            <p:strVal val="#ppt_y"/>
                                          </p:val>
                                        </p:tav>
                                      </p:tavLst>
                                    </p:anim>
                                  </p:childTnLst>
                                </p:cTn>
                              </p:par>
                            </p:childTnLst>
                          </p:cTn>
                        </p:par>
                        <p:par>
                          <p:cTn id="83" fill="hold">
                            <p:stCondLst>
                              <p:cond delay="1500"/>
                            </p:stCondLst>
                            <p:childTnLst>
                              <p:par>
                                <p:cTn id="84" presetID="2" presetClass="entr" presetSubtype="2" fill="hold" nodeType="afterEffect">
                                  <p:stCondLst>
                                    <p:cond delay="50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1+#ppt_w/2"/>
                                          </p:val>
                                        </p:tav>
                                        <p:tav tm="100000">
                                          <p:val>
                                            <p:strVal val="#ppt_x"/>
                                          </p:val>
                                        </p:tav>
                                      </p:tavLst>
                                    </p:anim>
                                    <p:anim calcmode="lin" valueType="num">
                                      <p:cBhvr additive="base">
                                        <p:cTn id="87" dur="500" fill="hold"/>
                                        <p:tgtEl>
                                          <p:spTgt spid="21"/>
                                        </p:tgtEl>
                                        <p:attrNameLst>
                                          <p:attrName>ppt_y</p:attrName>
                                        </p:attrNameLst>
                                      </p:cBhvr>
                                      <p:tavLst>
                                        <p:tav tm="0">
                                          <p:val>
                                            <p:strVal val="#ppt_y"/>
                                          </p:val>
                                        </p:tav>
                                        <p:tav tm="100000">
                                          <p:val>
                                            <p:strVal val="#ppt_y"/>
                                          </p:val>
                                        </p:tav>
                                      </p:tavLst>
                                    </p:anim>
                                  </p:childTnLst>
                                </p:cTn>
                              </p:par>
                            </p:childTnLst>
                          </p:cTn>
                        </p:par>
                        <p:par>
                          <p:cTn id="88" fill="hold">
                            <p:stCondLst>
                              <p:cond delay="2500"/>
                            </p:stCondLst>
                            <p:childTnLst>
                              <p:par>
                                <p:cTn id="89" presetID="2" presetClass="entr" presetSubtype="2" fill="hold" nodeType="afterEffect">
                                  <p:stCondLst>
                                    <p:cond delay="50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1+#ppt_w/2"/>
                                          </p:val>
                                        </p:tav>
                                        <p:tav tm="100000">
                                          <p:val>
                                            <p:strVal val="#ppt_x"/>
                                          </p:val>
                                        </p:tav>
                                      </p:tavLst>
                                    </p:anim>
                                    <p:anim calcmode="lin" valueType="num">
                                      <p:cBhvr additive="base">
                                        <p:cTn id="92" dur="500" fill="hold"/>
                                        <p:tgtEl>
                                          <p:spTgt spid="22"/>
                                        </p:tgtEl>
                                        <p:attrNameLst>
                                          <p:attrName>ppt_y</p:attrName>
                                        </p:attrNameLst>
                                      </p:cBhvr>
                                      <p:tavLst>
                                        <p:tav tm="0">
                                          <p:val>
                                            <p:strVal val="#ppt_y"/>
                                          </p:val>
                                        </p:tav>
                                        <p:tav tm="100000">
                                          <p:val>
                                            <p:strVal val="#ppt_y"/>
                                          </p:val>
                                        </p:tav>
                                      </p:tavLst>
                                    </p:anim>
                                  </p:childTnLst>
                                </p:cTn>
                              </p:par>
                            </p:childTnLst>
                          </p:cTn>
                        </p:par>
                        <p:par>
                          <p:cTn id="93" fill="hold">
                            <p:stCondLst>
                              <p:cond delay="3500"/>
                            </p:stCondLst>
                            <p:childTnLst>
                              <p:par>
                                <p:cTn id="94" presetID="2" presetClass="entr" presetSubtype="2" fill="hold" nodeType="afterEffect">
                                  <p:stCondLst>
                                    <p:cond delay="500"/>
                                  </p:stCondLst>
                                  <p:childTnLst>
                                    <p:set>
                                      <p:cBhvr>
                                        <p:cTn id="95" dur="1" fill="hold">
                                          <p:stCondLst>
                                            <p:cond delay="0"/>
                                          </p:stCondLst>
                                        </p:cTn>
                                        <p:tgtEl>
                                          <p:spTgt spid="23"/>
                                        </p:tgtEl>
                                        <p:attrNameLst>
                                          <p:attrName>style.visibility</p:attrName>
                                        </p:attrNameLst>
                                      </p:cBhvr>
                                      <p:to>
                                        <p:strVal val="visible"/>
                                      </p:to>
                                    </p:set>
                                    <p:anim calcmode="lin" valueType="num">
                                      <p:cBhvr additive="base">
                                        <p:cTn id="96" dur="500" fill="hold"/>
                                        <p:tgtEl>
                                          <p:spTgt spid="23"/>
                                        </p:tgtEl>
                                        <p:attrNameLst>
                                          <p:attrName>ppt_x</p:attrName>
                                        </p:attrNameLst>
                                      </p:cBhvr>
                                      <p:tavLst>
                                        <p:tav tm="0">
                                          <p:val>
                                            <p:strVal val="1+#ppt_w/2"/>
                                          </p:val>
                                        </p:tav>
                                        <p:tav tm="100000">
                                          <p:val>
                                            <p:strVal val="#ppt_x"/>
                                          </p:val>
                                        </p:tav>
                                      </p:tavLst>
                                    </p:anim>
                                    <p:anim calcmode="lin" valueType="num">
                                      <p:cBhvr additive="base">
                                        <p:cTn id="9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8" grpId="2" animBg="1"/>
      <p:bldP spid="24" grpId="1" animBg="1"/>
      <p:bldP spid="24"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0D9C8EEB-9AFD-5F42-AE9D-5C6E4E55AD15}" type="slidenum">
              <a:rPr lang="en-US" smtClean="0"/>
              <a:t>6</a:t>
            </a:fld>
            <a:endParaRPr lang="en-US"/>
          </a:p>
        </p:txBody>
      </p:sp>
      <p:pic>
        <p:nvPicPr>
          <p:cNvPr id="5" name="Picture 4" descr="Screen Shot 2014-07-16 at 11.22.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63692"/>
            <a:ext cx="8252388" cy="6405235"/>
          </a:xfrm>
          <a:prstGeom prst="rect">
            <a:avLst/>
          </a:prstGeom>
          <a:ln>
            <a:solidFill>
              <a:schemeClr val="tx1"/>
            </a:solidFill>
          </a:ln>
        </p:spPr>
      </p:pic>
    </p:spTree>
    <p:extLst>
      <p:ext uri="{BB962C8B-B14F-4D97-AF65-F5344CB8AC3E}">
        <p14:creationId xmlns:p14="http://schemas.microsoft.com/office/powerpoint/2010/main" val="22308016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46201"/>
          </a:xfrm>
        </p:spPr>
        <p:txBody>
          <a:bodyPr/>
          <a:lstStyle/>
          <a:p>
            <a:r>
              <a:rPr lang="en-US" dirty="0" smtClean="0"/>
              <a:t>MGI data sources</a:t>
            </a:r>
            <a:endParaRPr lang="en-US" dirty="0"/>
          </a:p>
        </p:txBody>
      </p:sp>
      <p:pic>
        <p:nvPicPr>
          <p:cNvPr id="4" name="Picture 3"/>
          <p:cNvPicPr>
            <a:picLocks noChangeAspect="1"/>
          </p:cNvPicPr>
          <p:nvPr/>
        </p:nvPicPr>
        <p:blipFill>
          <a:blip r:embed="rId3"/>
          <a:stretch>
            <a:fillRect/>
          </a:stretch>
        </p:blipFill>
        <p:spPr>
          <a:xfrm>
            <a:off x="457200" y="3959749"/>
            <a:ext cx="2039831" cy="1832237"/>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7984" y1="85305" x2="77984" y2="85305"/>
                        <a14:foregroundMark x1="77984" y1="98208" x2="77984" y2="98208"/>
                        <a14:foregroundMark x1="49867" y1="98208" x2="43767" y2="97133"/>
                        <a14:foregroundMark x1="52255" y1="97849" x2="78249" y2="98925"/>
                        <a14:foregroundMark x1="78249" y1="98925" x2="77984" y2="84946"/>
                        <a14:foregroundMark x1="77984" y1="84946" x2="92573" y2="86380"/>
                        <a14:foregroundMark x1="92573" y1="86380" x2="92573" y2="27240"/>
                        <a14:foregroundMark x1="92573" y1="27240" x2="74271" y2="25806"/>
                        <a14:foregroundMark x1="49072" y1="10753" x2="25995" y2="11111"/>
                        <a14:foregroundMark x1="25995" y1="11111" x2="25199" y2="3226"/>
                        <a14:foregroundMark x1="11936" y1="2867" x2="11936" y2="2867"/>
                        <a14:foregroundMark x1="5040" y1="5376" x2="4509" y2="46237"/>
                        <a14:foregroundMark x1="4509" y1="46237" x2="14058" y2="46953"/>
                        <a14:foregroundMark x1="14058" y1="47312" x2="13528" y2="50538"/>
                        <a14:foregroundMark x1="13528" y1="50538" x2="3714" y2="51971"/>
                        <a14:foregroundMark x1="2387" y1="63441" x2="2918" y2="69534"/>
                        <a14:foregroundMark x1="3714" y1="95341" x2="26790" y2="96416"/>
                        <a14:foregroundMark x1="26790" y1="96416" x2="27851" y2="99283"/>
                        <a14:foregroundMark x1="5570" y1="4659" x2="25464" y2="4301"/>
                        <a14:foregroundMark x1="6631" y1="5376" x2="38992" y2="39785"/>
                        <a14:foregroundMark x1="17241" y1="8244" x2="31034" y2="21864"/>
                        <a14:foregroundMark x1="9019" y1="16129" x2="53316" y2="74910"/>
                        <a14:foregroundMark x1="45889" y1="17563" x2="50663" y2="44444"/>
                        <a14:foregroundMark x1="44297" y1="33692" x2="44828" y2="54122"/>
                        <a14:foregroundMark x1="55703" y1="25448" x2="69231" y2="29032"/>
                        <a14:foregroundMark x1="55968" y1="30824" x2="72414" y2="40860"/>
                        <a14:foregroundMark x1="53581" y1="33692" x2="64721" y2="43011"/>
                        <a14:foregroundMark x1="64721" y1="43011" x2="53581" y2="45878"/>
                        <a14:foregroundMark x1="54377" y1="19355" x2="70557" y2="19355"/>
                        <a14:foregroundMark x1="46154" y1="13620" x2="54642" y2="20789"/>
                        <a14:foregroundMark x1="38196" y1="17921" x2="35279" y2="22222"/>
                        <a14:foregroundMark x1="9019" y1="25448" x2="19098" y2="41219"/>
                        <a14:foregroundMark x1="19629" y1="52330" x2="35279" y2="59498"/>
                        <a14:foregroundMark x1="7427" y1="36918" x2="12732" y2="43369"/>
                        <a14:foregroundMark x1="16180" y1="56631" x2="8753" y2="69892"/>
                        <a14:foregroundMark x1="9549" y1="79570" x2="32891" y2="74552"/>
                        <a14:foregroundMark x1="28382" y1="65591" x2="42175" y2="85305"/>
                        <a14:foregroundMark x1="35013" y1="93907" x2="42175" y2="73835"/>
                        <a14:foregroundMark x1="27056" y1="82079" x2="32095" y2="96774"/>
                        <a14:foregroundMark x1="38196" y1="98208" x2="49072" y2="82796"/>
                        <a14:foregroundMark x1="49602" y1="93548" x2="72679" y2="88530"/>
                        <a14:foregroundMark x1="58355" y1="85305" x2="88594" y2="79570"/>
                        <a14:foregroundMark x1="75332" y1="95341" x2="60477" y2="94982"/>
                        <a14:backgroundMark x1="74005" y1="25806" x2="73740" y2="17921"/>
                        <a14:backgroundMark x1="73740" y1="17921" x2="49072" y2="16846"/>
                        <a14:backgroundMark x1="49072" y1="16846" x2="49072" y2="10394"/>
                        <a14:backgroundMark x1="3448" y1="51254" x2="3448" y2="95341"/>
                      </a14:backgroundRemoval>
                    </a14:imgEffect>
                  </a14:imgLayer>
                </a14:imgProps>
              </a:ext>
            </a:extLst>
          </a:blip>
          <a:stretch>
            <a:fillRect/>
          </a:stretch>
        </p:blipFill>
        <p:spPr>
          <a:xfrm>
            <a:off x="2307099" y="1521703"/>
            <a:ext cx="3164822" cy="2342136"/>
          </a:xfrm>
          <a:prstGeom prst="rect">
            <a:avLst/>
          </a:prstGeom>
        </p:spPr>
      </p:pic>
      <p:pic>
        <p:nvPicPr>
          <p:cNvPr id="9" name="Picture 8"/>
          <p:cNvPicPr>
            <a:picLocks noChangeAspect="1"/>
          </p:cNvPicPr>
          <p:nvPr/>
        </p:nvPicPr>
        <p:blipFill>
          <a:blip r:embed="rId6"/>
          <a:stretch>
            <a:fillRect/>
          </a:stretch>
        </p:blipFill>
        <p:spPr>
          <a:xfrm>
            <a:off x="6732721" y="4339569"/>
            <a:ext cx="1066643" cy="712517"/>
          </a:xfrm>
          <a:prstGeom prst="rect">
            <a:avLst/>
          </a:prstGeom>
          <a:ln>
            <a:solidFill>
              <a:schemeClr val="accent2"/>
            </a:solidFill>
          </a:ln>
        </p:spPr>
      </p:pic>
      <p:pic>
        <p:nvPicPr>
          <p:cNvPr id="11" name="Picture 10" descr="Screen Shot 2014-05-02 at 3.34.0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4327" y="3476671"/>
            <a:ext cx="2355272" cy="774336"/>
          </a:xfrm>
          <a:prstGeom prst="rect">
            <a:avLst/>
          </a:prstGeom>
          <a:ln>
            <a:solidFill>
              <a:schemeClr val="accent2"/>
            </a:solidFill>
          </a:ln>
        </p:spPr>
      </p:pic>
      <p:pic>
        <p:nvPicPr>
          <p:cNvPr id="8" name="Picture 7" descr="Screen Shot 2014-05-02 at 3.30.15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4038" y="3994072"/>
            <a:ext cx="1217971" cy="1476016"/>
          </a:xfrm>
          <a:prstGeom prst="rect">
            <a:avLst/>
          </a:prstGeom>
          <a:ln>
            <a:solidFill>
              <a:schemeClr val="accent2"/>
            </a:solidFill>
          </a:ln>
        </p:spPr>
      </p:pic>
      <p:pic>
        <p:nvPicPr>
          <p:cNvPr id="12" name="Picture 11"/>
          <p:cNvPicPr>
            <a:picLocks noChangeAspect="1"/>
          </p:cNvPicPr>
          <p:nvPr/>
        </p:nvPicPr>
        <p:blipFill>
          <a:blip r:embed="rId9"/>
          <a:stretch>
            <a:fillRect/>
          </a:stretch>
        </p:blipFill>
        <p:spPr>
          <a:xfrm>
            <a:off x="6113546" y="5160545"/>
            <a:ext cx="1939818" cy="567752"/>
          </a:xfrm>
          <a:prstGeom prst="rect">
            <a:avLst/>
          </a:prstGeom>
          <a:ln>
            <a:solidFill>
              <a:schemeClr val="accent2"/>
            </a:solidFill>
          </a:ln>
        </p:spPr>
      </p:pic>
      <p:pic>
        <p:nvPicPr>
          <p:cNvPr id="13" name="Picture 12" descr="Screen Shot 2014-05-02 at 3.37.55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5364" y="5386742"/>
            <a:ext cx="1770303" cy="539766"/>
          </a:xfrm>
          <a:prstGeom prst="rect">
            <a:avLst/>
          </a:prstGeom>
          <a:ln>
            <a:solidFill>
              <a:schemeClr val="accent2"/>
            </a:solidFill>
          </a:ln>
        </p:spPr>
      </p:pic>
      <p:pic>
        <p:nvPicPr>
          <p:cNvPr id="10" name="Picture 9" descr="Screen Shot 2014-05-02 at 3.32.0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5129" y="5728297"/>
            <a:ext cx="1836834" cy="857190"/>
          </a:xfrm>
          <a:prstGeom prst="rect">
            <a:avLst/>
          </a:prstGeom>
          <a:ln>
            <a:solidFill>
              <a:schemeClr val="accent2"/>
            </a:solidFill>
          </a:ln>
        </p:spPr>
      </p:pic>
      <p:sp>
        <p:nvSpPr>
          <p:cNvPr id="3" name="TextBox 2"/>
          <p:cNvSpPr txBox="1"/>
          <p:nvPr/>
        </p:nvSpPr>
        <p:spPr>
          <a:xfrm>
            <a:off x="311981" y="3518073"/>
            <a:ext cx="2185049" cy="369332"/>
          </a:xfrm>
          <a:prstGeom prst="rect">
            <a:avLst/>
          </a:prstGeom>
          <a:noFill/>
        </p:spPr>
        <p:txBody>
          <a:bodyPr wrap="square" rtlCol="0">
            <a:spAutoFit/>
          </a:bodyPr>
          <a:lstStyle/>
          <a:p>
            <a:r>
              <a:rPr lang="en-US" dirty="0" smtClean="0"/>
              <a:t>Direct submission</a:t>
            </a:r>
            <a:endParaRPr lang="en-US" dirty="0"/>
          </a:p>
        </p:txBody>
      </p:sp>
      <p:sp>
        <p:nvSpPr>
          <p:cNvPr id="5" name="TextBox 4"/>
          <p:cNvSpPr txBox="1"/>
          <p:nvPr/>
        </p:nvSpPr>
        <p:spPr>
          <a:xfrm>
            <a:off x="3334229" y="1337037"/>
            <a:ext cx="2743519" cy="369332"/>
          </a:xfrm>
          <a:prstGeom prst="rect">
            <a:avLst/>
          </a:prstGeom>
          <a:noFill/>
        </p:spPr>
        <p:txBody>
          <a:bodyPr wrap="square" rtlCol="0">
            <a:spAutoFit/>
          </a:bodyPr>
          <a:lstStyle/>
          <a:p>
            <a:r>
              <a:rPr lang="en-US" dirty="0"/>
              <a:t>L</a:t>
            </a:r>
            <a:r>
              <a:rPr lang="en-US" dirty="0" smtClean="0"/>
              <a:t>iterature </a:t>
            </a:r>
            <a:r>
              <a:rPr lang="en-US" dirty="0" err="1" smtClean="0"/>
              <a:t>curation</a:t>
            </a:r>
            <a:endParaRPr lang="en-US" dirty="0"/>
          </a:p>
        </p:txBody>
      </p:sp>
      <p:sp>
        <p:nvSpPr>
          <p:cNvPr id="6" name="TextBox 5"/>
          <p:cNvSpPr txBox="1"/>
          <p:nvPr/>
        </p:nvSpPr>
        <p:spPr>
          <a:xfrm>
            <a:off x="5651679" y="2500840"/>
            <a:ext cx="2763096" cy="877163"/>
          </a:xfrm>
          <a:prstGeom prst="rect">
            <a:avLst/>
          </a:prstGeom>
          <a:noFill/>
        </p:spPr>
        <p:txBody>
          <a:bodyPr wrap="square" rtlCol="0">
            <a:spAutoFit/>
          </a:bodyPr>
          <a:lstStyle/>
          <a:p>
            <a:r>
              <a:rPr lang="en-US" dirty="0" smtClean="0"/>
              <a:t>Loaded* from large-scale projects or other databases</a:t>
            </a:r>
          </a:p>
          <a:p>
            <a:r>
              <a:rPr lang="en-US" sz="1500" dirty="0" smtClean="0"/>
              <a:t>*may involve additional </a:t>
            </a:r>
            <a:r>
              <a:rPr lang="en-US" sz="1500" dirty="0" err="1" smtClean="0"/>
              <a:t>curation</a:t>
            </a:r>
            <a:endParaRPr lang="en-US" sz="1500" dirty="0"/>
          </a:p>
        </p:txBody>
      </p:sp>
      <p:sp>
        <p:nvSpPr>
          <p:cNvPr id="14" name="Slide Number Placeholder 13"/>
          <p:cNvSpPr>
            <a:spLocks noGrp="1"/>
          </p:cNvSpPr>
          <p:nvPr>
            <p:ph type="sldNum" sz="quarter" idx="12"/>
          </p:nvPr>
        </p:nvSpPr>
        <p:spPr/>
        <p:txBody>
          <a:bodyPr/>
          <a:lstStyle/>
          <a:p>
            <a:fld id="{0D9C8EEB-9AFD-5F42-AE9D-5C6E4E55AD15}" type="slidenum">
              <a:rPr lang="en-US" smtClean="0"/>
              <a:t>7</a:t>
            </a:fld>
            <a:endParaRPr lang="en-US"/>
          </a:p>
        </p:txBody>
      </p:sp>
    </p:spTree>
    <p:extLst>
      <p:ext uri="{BB962C8B-B14F-4D97-AF65-F5344CB8AC3E}">
        <p14:creationId xmlns:p14="http://schemas.microsoft.com/office/powerpoint/2010/main" val="12410889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2400" dirty="0" smtClean="0"/>
              <a:t>Structured vocabularies, data structures in MGI</a:t>
            </a:r>
          </a:p>
          <a:p>
            <a:r>
              <a:rPr lang="en-US" sz="2400" dirty="0" smtClean="0"/>
              <a:t>Gene and allele navigation</a:t>
            </a:r>
          </a:p>
          <a:p>
            <a:r>
              <a:rPr lang="en-US" sz="2400" dirty="0" smtClean="0"/>
              <a:t>Computational and batch data access</a:t>
            </a:r>
          </a:p>
          <a:p>
            <a:r>
              <a:rPr lang="en-US" sz="2400" dirty="0" smtClean="0"/>
              <a:t>Translational tools</a:t>
            </a:r>
            <a:endParaRPr lang="en-US" sz="2400" dirty="0"/>
          </a:p>
        </p:txBody>
      </p:sp>
      <p:sp>
        <p:nvSpPr>
          <p:cNvPr id="4" name="Slide Number Placeholder 3"/>
          <p:cNvSpPr>
            <a:spLocks noGrp="1"/>
          </p:cNvSpPr>
          <p:nvPr>
            <p:ph type="sldNum" sz="quarter" idx="12"/>
          </p:nvPr>
        </p:nvSpPr>
        <p:spPr/>
        <p:txBody>
          <a:bodyPr/>
          <a:lstStyle/>
          <a:p>
            <a:fld id="{0D9C8EEB-9AFD-5F42-AE9D-5C6E4E55AD15}" type="slidenum">
              <a:rPr lang="en-US" smtClean="0"/>
              <a:t>8</a:t>
            </a:fld>
            <a:endParaRPr lang="en-US"/>
          </a:p>
        </p:txBody>
      </p:sp>
    </p:spTree>
    <p:extLst>
      <p:ext uri="{BB962C8B-B14F-4D97-AF65-F5344CB8AC3E}">
        <p14:creationId xmlns:p14="http://schemas.microsoft.com/office/powerpoint/2010/main" val="12877553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Structured vocabularies</a:t>
            </a:r>
            <a:endParaRPr lang="en-US" dirty="0"/>
          </a:p>
        </p:txBody>
      </p:sp>
      <p:sp>
        <p:nvSpPr>
          <p:cNvPr id="6" name="Slide Number Placeholder 5"/>
          <p:cNvSpPr>
            <a:spLocks noGrp="1"/>
          </p:cNvSpPr>
          <p:nvPr>
            <p:ph type="sldNum" sz="quarter" idx="12"/>
          </p:nvPr>
        </p:nvSpPr>
        <p:spPr/>
        <p:txBody>
          <a:bodyPr/>
          <a:lstStyle/>
          <a:p>
            <a:fld id="{0D9C8EEB-9AFD-5F42-AE9D-5C6E4E55AD15}" type="slidenum">
              <a:rPr lang="en-US" smtClean="0"/>
              <a:t>9</a:t>
            </a:fld>
            <a:endParaRPr lang="en-US"/>
          </a:p>
        </p:txBody>
      </p:sp>
      <p:sp>
        <p:nvSpPr>
          <p:cNvPr id="3" name="Content Placeholder 2"/>
          <p:cNvSpPr>
            <a:spLocks noGrp="1"/>
          </p:cNvSpPr>
          <p:nvPr>
            <p:ph idx="1"/>
          </p:nvPr>
        </p:nvSpPr>
        <p:spPr>
          <a:xfrm>
            <a:off x="471312" y="1514929"/>
            <a:ext cx="7683901" cy="4327070"/>
          </a:xfrm>
        </p:spPr>
        <p:txBody>
          <a:bodyPr>
            <a:normAutofit/>
          </a:bodyPr>
          <a:lstStyle/>
          <a:p>
            <a:r>
              <a:rPr lang="en-US" sz="2400" dirty="0" smtClean="0"/>
              <a:t>Standardized and searchable accession IDs</a:t>
            </a:r>
          </a:p>
          <a:p>
            <a:endParaRPr lang="en-US" sz="1800" dirty="0" smtClean="0"/>
          </a:p>
          <a:p>
            <a:r>
              <a:rPr lang="en-US" sz="2400" dirty="0" smtClean="0"/>
              <a:t>Allows linking of observations from diverse experimental designs, annotating similar findings under similar headings</a:t>
            </a:r>
          </a:p>
          <a:p>
            <a:endParaRPr lang="en-US" sz="1800" dirty="0"/>
          </a:p>
          <a:p>
            <a:r>
              <a:rPr lang="en-US" sz="2400" dirty="0" smtClean="0"/>
              <a:t>Hierarchical relationships allow variable levels of precision</a:t>
            </a:r>
            <a:endParaRPr lang="en-US" dirty="0"/>
          </a:p>
        </p:txBody>
      </p:sp>
    </p:spTree>
    <p:extLst>
      <p:ext uri="{BB962C8B-B14F-4D97-AF65-F5344CB8AC3E}">
        <p14:creationId xmlns:p14="http://schemas.microsoft.com/office/powerpoint/2010/main" val="66900731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2">
      <a:dk1>
        <a:srgbClr val="021A44"/>
      </a:dk1>
      <a:lt1>
        <a:srgbClr val="F8F8F8"/>
      </a:lt1>
      <a:dk2>
        <a:srgbClr val="000000"/>
      </a:dk2>
      <a:lt2>
        <a:srgbClr val="D5ECFF"/>
      </a:lt2>
      <a:accent1>
        <a:srgbClr val="021A44"/>
      </a:accent1>
      <a:accent2>
        <a:srgbClr val="808080"/>
      </a:accent2>
      <a:accent3>
        <a:srgbClr val="4C4C4C"/>
      </a:accent3>
      <a:accent4>
        <a:srgbClr val="0000FF"/>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16905</TotalTime>
  <Words>1464</Words>
  <Application>Microsoft Macintosh PowerPoint</Application>
  <PresentationFormat>On-screen Show (4:3)</PresentationFormat>
  <Paragraphs>229</Paragraphs>
  <Slides>37</Slides>
  <Notes>10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Adjacency</vt:lpstr>
      <vt:lpstr>Mouse Genome Informatics Online Resource  www.informatics.jax.org</vt:lpstr>
      <vt:lpstr>Genes, alleles and genotypes</vt:lpstr>
      <vt:lpstr>Inbred laboratory mouse strains</vt:lpstr>
      <vt:lpstr>Mouse Genome Informatics</vt:lpstr>
      <vt:lpstr>PowerPoint Presentation</vt:lpstr>
      <vt:lpstr>PowerPoint Presentation</vt:lpstr>
      <vt:lpstr>MGI data sources</vt:lpstr>
      <vt:lpstr>Outline</vt:lpstr>
      <vt:lpstr>Structured vocabularies</vt:lpstr>
      <vt:lpstr>MGI’s structured vocabularies:</vt:lpstr>
      <vt:lpstr>MGI’s structured vocabularies:</vt:lpstr>
      <vt:lpstr>MGI’s structured vocabularies:</vt:lpstr>
      <vt:lpstr>Gene and allele navigation</vt:lpstr>
      <vt:lpstr>Quick search ranks results by best match</vt:lpstr>
      <vt:lpstr>PowerPoint Presentation</vt:lpstr>
      <vt:lpstr>Alleles, phenotypes and associated diseases</vt:lpstr>
      <vt:lpstr>Phenotypic allele summary</vt:lpstr>
      <vt:lpstr>PowerPoint Presentation</vt:lpstr>
      <vt:lpstr>Phenotype tables annotate observations to genotypes</vt:lpstr>
      <vt:lpstr>Genes and Alleles Section Summary</vt:lpstr>
      <vt:lpstr>Outline</vt:lpstr>
      <vt:lpstr>Computational access</vt:lpstr>
      <vt:lpstr>PowerPoint Presentation</vt:lpstr>
      <vt:lpstr>Pre-defined template queries:</vt:lpstr>
      <vt:lpstr>Results table: filterable, editable, downloadable</vt:lpstr>
      <vt:lpstr>PowerPoint Presentation</vt:lpstr>
      <vt:lpstr>Lists pane: upload, view existing or perform actions (union, subtraction, etc)</vt:lpstr>
      <vt:lpstr>PowerPoint Presentation</vt:lpstr>
      <vt:lpstr>Computational and Batch Data Section Summary</vt:lpstr>
      <vt:lpstr>Clinical genetic research and translation</vt:lpstr>
      <vt:lpstr>PowerPoint Presentation</vt:lpstr>
      <vt:lpstr>Visual display of associated phenotype and disease results</vt:lpstr>
      <vt:lpstr>Click to drill-down for more precise MP and allele IDs</vt:lpstr>
      <vt:lpstr>Click right side to view disease</vt:lpstr>
      <vt:lpstr>Visual display of associated phenotype and disease results</vt:lpstr>
      <vt:lpstr>Translational tools Section Summary</vt:lpstr>
      <vt:lpstr>PowerPoint Presentation</vt:lpstr>
    </vt:vector>
  </TitlesOfParts>
  <Company>The Jackson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Genome Informatics</dc:title>
  <dc:creator>Joanne Berghout</dc:creator>
  <cp:lastModifiedBy>Joanne Berghout</cp:lastModifiedBy>
  <cp:revision>142</cp:revision>
  <dcterms:created xsi:type="dcterms:W3CDTF">2014-05-21T17:33:22Z</dcterms:created>
  <dcterms:modified xsi:type="dcterms:W3CDTF">2015-01-05T19:11:46Z</dcterms:modified>
</cp:coreProperties>
</file>